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27" r:id="rId1"/>
  </p:sldMasterIdLst>
  <p:notesMasterIdLst>
    <p:notesMasterId r:id="rId22"/>
  </p:notesMasterIdLst>
  <p:sldIdLst>
    <p:sldId id="256" r:id="rId2"/>
    <p:sldId id="257" r:id="rId3"/>
    <p:sldId id="305" r:id="rId4"/>
    <p:sldId id="259" r:id="rId5"/>
    <p:sldId id="260" r:id="rId6"/>
    <p:sldId id="258" r:id="rId7"/>
    <p:sldId id="301" r:id="rId8"/>
    <p:sldId id="302" r:id="rId9"/>
    <p:sldId id="300" r:id="rId10"/>
    <p:sldId id="297" r:id="rId11"/>
    <p:sldId id="306" r:id="rId12"/>
    <p:sldId id="262" r:id="rId13"/>
    <p:sldId id="261" r:id="rId14"/>
    <p:sldId id="296" r:id="rId15"/>
    <p:sldId id="265" r:id="rId16"/>
    <p:sldId id="271" r:id="rId17"/>
    <p:sldId id="303" r:id="rId18"/>
    <p:sldId id="304"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94"/>
  </p:normalViewPr>
  <p:slideViewPr>
    <p:cSldViewPr snapToGrid="0" snapToObjects="1">
      <p:cViewPr varScale="1">
        <p:scale>
          <a:sx n="56" d="100"/>
          <a:sy n="56" d="100"/>
        </p:scale>
        <p:origin x="70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D7EB4D-25EE-E242-9B08-B3CA73A3CB9B}" type="datetimeFigureOut">
              <a:rPr lang="en-US" smtClean="0"/>
              <a:t>3/1/2021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1C366-D2A5-E547-AEC2-E10DB586C0C7}" type="slidenum">
              <a:rPr lang="en-US" smtClean="0"/>
              <a:t>‹#›</a:t>
            </a:fld>
            <a:endParaRPr lang="en-US"/>
          </a:p>
        </p:txBody>
      </p:sp>
    </p:spTree>
    <p:extLst>
      <p:ext uri="{BB962C8B-B14F-4D97-AF65-F5344CB8AC3E}">
        <p14:creationId xmlns:p14="http://schemas.microsoft.com/office/powerpoint/2010/main" val="1544678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103130-9C10-3E47-989A-33983DBA0857}"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2227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989D39-60E4-934F-9883-2090447D022D}"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0533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BE9C97-221A-354E-8B2A-20E2CEF11F61}"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5325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ACB79C-5E7B-2346-A536-D1CFCD3BB052}"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627029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F921EA-032E-7A41-B307-35E05ED8FEC1}"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60222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718BC6-27DE-9E48-A45C-077D1E6E7816}"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36144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4C1BE2-139B-A443-92F7-3525EA2BEDA7}"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3075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1907C5-B4A0-1B49-9619-3325CCA7A49A}"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2450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E980DD-85E1-1441-BCF2-4578EFA194F7}"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2386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A03070-3394-F844-95BB-79C31E171A9D}" type="datetime1">
              <a:rPr lang="en-US" smtClean="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174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969297-CAE6-2846-BA0E-6258DA8D3D5F}" type="datetime1">
              <a:rPr lang="en-US" smtClean="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7677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5B7ED4-2756-054A-88C2-3708B0926C65}" type="datetime1">
              <a:rPr lang="en-US" smtClean="0"/>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4322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C7D9BB-956F-E445-B984-B899685EA276}" type="datetime1">
              <a:rPr lang="en-US" smtClean="0"/>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3242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73A4B7-4204-3D43-BE03-1036A890EFE6}" type="datetime1">
              <a:rPr lang="en-US" smtClean="0"/>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61990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AA31F3-83E1-4A40-B289-57589A48F419}" type="datetime1">
              <a:rPr lang="en-US" smtClean="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61159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C8D1B8-CEEF-954B-A0AA-9F22A8D3B911}" type="datetime1">
              <a:rPr lang="en-US" smtClean="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27186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E7BB12-CC87-B74C-B69F-45F45FB0A6C3}" type="datetime1">
              <a:rPr lang="en-US" smtClean="0"/>
              <a:t>3/1/2021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8691562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eg.state.fl.us/statutes/index.cfm?App_mode=Display_Statute&amp;URL=0700-0799/0720/0720.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2412-548A-5F46-A1DD-AB0E24135BC4}"/>
              </a:ext>
            </a:extLst>
          </p:cNvPr>
          <p:cNvSpPr>
            <a:spLocks noGrp="1"/>
          </p:cNvSpPr>
          <p:nvPr>
            <p:ph type="ctrTitle"/>
          </p:nvPr>
        </p:nvSpPr>
        <p:spPr>
          <a:xfrm>
            <a:off x="1507067" y="1271016"/>
            <a:ext cx="7766936" cy="1865376"/>
          </a:xfrm>
        </p:spPr>
        <p:txBody>
          <a:bodyPr>
            <a:normAutofit/>
          </a:bodyPr>
          <a:lstStyle/>
          <a:p>
            <a:r>
              <a:rPr lang="en-US" dirty="0"/>
              <a:t>WHITETAIL RUN HOA</a:t>
            </a:r>
            <a:br>
              <a:rPr lang="en-US" dirty="0"/>
            </a:br>
            <a:r>
              <a:rPr lang="en-US" dirty="0"/>
              <a:t>Governance Workshop</a:t>
            </a:r>
          </a:p>
        </p:txBody>
      </p:sp>
      <p:sp>
        <p:nvSpPr>
          <p:cNvPr id="3" name="Subtitle 2">
            <a:extLst>
              <a:ext uri="{FF2B5EF4-FFF2-40B4-BE49-F238E27FC236}">
                <a16:creationId xmlns:a16="http://schemas.microsoft.com/office/drawing/2014/main" id="{4A587458-1680-3244-AEA2-C648E50B96F7}"/>
              </a:ext>
            </a:extLst>
          </p:cNvPr>
          <p:cNvSpPr>
            <a:spLocks noGrp="1"/>
          </p:cNvSpPr>
          <p:nvPr>
            <p:ph type="subTitle" idx="1"/>
          </p:nvPr>
        </p:nvSpPr>
        <p:spPr/>
        <p:txBody>
          <a:bodyPr>
            <a:noAutofit/>
          </a:bodyPr>
          <a:lstStyle/>
          <a:p>
            <a:pPr algn="ctr"/>
            <a:r>
              <a:rPr lang="en-US" sz="2400" dirty="0"/>
              <a:t>Understanding the governance, finance,  management, and operations </a:t>
            </a:r>
          </a:p>
        </p:txBody>
      </p:sp>
    </p:spTree>
    <p:extLst>
      <p:ext uri="{BB962C8B-B14F-4D97-AF65-F5344CB8AC3E}">
        <p14:creationId xmlns:p14="http://schemas.microsoft.com/office/powerpoint/2010/main" val="4232666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7CB5C4D-4B8A-4668-85F5-1351180B77D8}"/>
              </a:ext>
            </a:extLst>
          </p:cNvPr>
          <p:cNvSpPr txBox="1">
            <a:spLocks/>
          </p:cNvSpPr>
          <p:nvPr/>
        </p:nvSpPr>
        <p:spPr bwMode="black">
          <a:xfrm>
            <a:off x="2014330" y="523783"/>
            <a:ext cx="6864627" cy="1047565"/>
          </a:xfrm>
          <a:prstGeom prst="rect">
            <a:avLst/>
          </a:prstGeom>
          <a:solidFill>
            <a:srgbClr val="FFFFFF"/>
          </a:solidFill>
          <a:ln w="31750" cap="sq">
            <a:noFill/>
            <a:miter lim="800000"/>
          </a:ln>
        </p:spPr>
        <p:txBody>
          <a:bodyPr vert="horz" lIns="182880" tIns="182880" rIns="182880" bIns="182880" rtlCol="0" anchor="ctr">
            <a:normAutofit fontScale="825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solidFill>
                  <a:schemeClr val="accent1"/>
                </a:solidFill>
              </a:rPr>
              <a:t>Florida State Statute 720</a:t>
            </a:r>
            <a:br>
              <a:rPr lang="en-US" dirty="0">
                <a:solidFill>
                  <a:schemeClr val="accent1"/>
                </a:solidFill>
              </a:rPr>
            </a:br>
            <a:r>
              <a:rPr lang="en-US" dirty="0">
                <a:solidFill>
                  <a:schemeClr val="accent1"/>
                </a:solidFill>
              </a:rPr>
              <a:t>Homeowners' Associations: HIGHLIGHTS</a:t>
            </a:r>
          </a:p>
        </p:txBody>
      </p:sp>
      <p:sp>
        <p:nvSpPr>
          <p:cNvPr id="3" name="Content Placeholder 2">
            <a:extLst>
              <a:ext uri="{FF2B5EF4-FFF2-40B4-BE49-F238E27FC236}">
                <a16:creationId xmlns:a16="http://schemas.microsoft.com/office/drawing/2014/main" id="{53CE3BA7-CD1F-8B4B-B4DE-7C813D87D4CE}"/>
              </a:ext>
            </a:extLst>
          </p:cNvPr>
          <p:cNvSpPr>
            <a:spLocks noGrp="1"/>
          </p:cNvSpPr>
          <p:nvPr>
            <p:ph idx="1"/>
          </p:nvPr>
        </p:nvSpPr>
        <p:spPr>
          <a:xfrm>
            <a:off x="970506" y="1878008"/>
            <a:ext cx="10366277" cy="4274217"/>
          </a:xfrm>
        </p:spPr>
        <p:txBody>
          <a:bodyPr>
            <a:normAutofit fontScale="77500" lnSpcReduction="20000"/>
          </a:bodyPr>
          <a:lstStyle/>
          <a:p>
            <a:r>
              <a:rPr lang="en-US" dirty="0"/>
              <a:t>(6) BUDGETS.—</a:t>
            </a:r>
          </a:p>
          <a:p>
            <a:pPr lvl="1"/>
            <a:r>
              <a:rPr lang="en-US" dirty="0"/>
              <a:t>(a) The association shall prepare an annual budget that sets out the annual operating expenses. The budget must reflect the estimated revenues and expenses for that year and the estimated surplus or deficit as of the end of the current year. The budget must set out separately all fees or charges paid for by the association for recreational amenities, whether owned by the association, the developer, or another person. The association shall provide each member with a copy of the annual budget or a written notice that a copy of the budget is available upon request at no charge to the member. The copy must be provided to the member within the time limits set forth in subsection (5).</a:t>
            </a:r>
          </a:p>
          <a:p>
            <a:pPr lvl="1"/>
            <a:r>
              <a:rPr lang="en-US" dirty="0"/>
              <a:t>(b) In addition to annual operating expenses, the budget may include reserve accounts for capital expenditures and deferred maintenance for which the association is responsible…</a:t>
            </a:r>
          </a:p>
          <a:p>
            <a:pPr lvl="1"/>
            <a:r>
              <a:rPr lang="en-US" dirty="0"/>
              <a:t>(d) An association is deemed to have provided for reserve accounts if reserve accounts have been initially established by the developer or if the membership of the association affirmatively elects to provide for reserves. If reserve accounts are established by the developer, the budget must designate the components for which the reserve accounts may be used…</a:t>
            </a:r>
          </a:p>
          <a:p>
            <a:pPr lvl="1"/>
            <a:r>
              <a:rPr lang="en-US" dirty="0"/>
              <a:t>(e) The amount to be reserved in any account established shall be computed by means of a formula that is based upon estimated remaining useful life and estimated replacement cost or deferred maintenance expense of each reserve item. The association may adjust replacement reserve assessments annually to take into account any changes in estimates of cost or useful life of a reserve item.</a:t>
            </a:r>
          </a:p>
          <a:p>
            <a:pPr lvl="1"/>
            <a:r>
              <a:rPr lang="en-US" dirty="0"/>
              <a:t>(f) After one or more reserve accounts are established, the membership of the association, upon a majority vote at a meeting at which a quorum is present, may provide for no reserves or less reserves than required by this section. If a meeting of the unit owners has been called to determine whether to waive or reduce the funding of reserves and such result is not achieved or a quorum is not present, the reserves as included in the budget go into effect…</a:t>
            </a:r>
          </a:p>
        </p:txBody>
      </p:sp>
      <p:sp>
        <p:nvSpPr>
          <p:cNvPr id="2" name="Slide Number Placeholder 1">
            <a:extLst>
              <a:ext uri="{FF2B5EF4-FFF2-40B4-BE49-F238E27FC236}">
                <a16:creationId xmlns:a16="http://schemas.microsoft.com/office/drawing/2014/main" id="{543DFCF5-F567-8544-9068-833F21723122}"/>
              </a:ext>
            </a:extLst>
          </p:cNvPr>
          <p:cNvSpPr>
            <a:spLocks noGrp="1"/>
          </p:cNvSpPr>
          <p:nvPr>
            <p:ph type="sldNum" sz="quarter" idx="12"/>
          </p:nvPr>
        </p:nvSpPr>
        <p:spPr/>
        <p:txBody>
          <a:bodyPr/>
          <a:lstStyle/>
          <a:p>
            <a:fld id="{8A7A6979-0714-4377-B894-6BE4C2D6E202}" type="slidenum">
              <a:rPr lang="en-US" smtClean="0"/>
              <a:pPr/>
              <a:t>10</a:t>
            </a:fld>
            <a:endParaRPr lang="en-US" dirty="0"/>
          </a:p>
        </p:txBody>
      </p:sp>
    </p:spTree>
    <p:extLst>
      <p:ext uri="{BB962C8B-B14F-4D97-AF65-F5344CB8AC3E}">
        <p14:creationId xmlns:p14="http://schemas.microsoft.com/office/powerpoint/2010/main" val="2927412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DEC18-11B9-914E-8A18-EDFED5CA8165}"/>
              </a:ext>
            </a:extLst>
          </p:cNvPr>
          <p:cNvSpPr>
            <a:spLocks noGrp="1"/>
          </p:cNvSpPr>
          <p:nvPr>
            <p:ph type="title"/>
          </p:nvPr>
        </p:nvSpPr>
        <p:spPr>
          <a:xfrm>
            <a:off x="677334" y="609600"/>
            <a:ext cx="8596668" cy="871728"/>
          </a:xfrm>
        </p:spPr>
        <p:txBody>
          <a:bodyPr/>
          <a:lstStyle/>
          <a:p>
            <a:pPr algn="ctr"/>
            <a:r>
              <a:rPr lang="en-US" dirty="0"/>
              <a:t>BOARD OF DIRECTORS</a:t>
            </a:r>
          </a:p>
        </p:txBody>
      </p:sp>
      <p:sp>
        <p:nvSpPr>
          <p:cNvPr id="3" name="Content Placeholder 2">
            <a:extLst>
              <a:ext uri="{FF2B5EF4-FFF2-40B4-BE49-F238E27FC236}">
                <a16:creationId xmlns:a16="http://schemas.microsoft.com/office/drawing/2014/main" id="{6FDBE629-116D-EB4A-87B9-6CB3AE8792C0}"/>
              </a:ext>
            </a:extLst>
          </p:cNvPr>
          <p:cNvSpPr>
            <a:spLocks noGrp="1"/>
          </p:cNvSpPr>
          <p:nvPr>
            <p:ph idx="1"/>
          </p:nvPr>
        </p:nvSpPr>
        <p:spPr/>
        <p:txBody>
          <a:bodyPr/>
          <a:lstStyle/>
          <a:p>
            <a:r>
              <a:rPr lang="en-US" dirty="0"/>
              <a:t>Board members have 2 year staggered terms to ensure continuity. Members are invited nominate themselves or others to the Board through Evergreen.</a:t>
            </a:r>
          </a:p>
          <a:p>
            <a:r>
              <a:rPr lang="en-US" dirty="0"/>
              <a:t>Board members are volunteers, receive no compensation for their work, and rely upon a partnership with counsel and property management.</a:t>
            </a:r>
          </a:p>
          <a:p>
            <a:r>
              <a:rPr lang="en-US" dirty="0"/>
              <a:t>Currently there are is one committee, the ACC.  Members are encouraged to establish other committees, which are more flexible and not covered by regulation.  This encourages more community involvement and creates a pool of future potential board members.</a:t>
            </a:r>
          </a:p>
        </p:txBody>
      </p:sp>
      <p:sp>
        <p:nvSpPr>
          <p:cNvPr id="4" name="Slide Number Placeholder 3">
            <a:extLst>
              <a:ext uri="{FF2B5EF4-FFF2-40B4-BE49-F238E27FC236}">
                <a16:creationId xmlns:a16="http://schemas.microsoft.com/office/drawing/2014/main" id="{3ADDE1B5-F4CF-A44E-994A-3432300E14AD}"/>
              </a:ext>
            </a:extLst>
          </p:cNvPr>
          <p:cNvSpPr>
            <a:spLocks noGrp="1"/>
          </p:cNvSpPr>
          <p:nvPr>
            <p:ph type="sldNum" sz="quarter" idx="12"/>
          </p:nvPr>
        </p:nvSpPr>
        <p:spPr/>
        <p:txBody>
          <a:bodyPr/>
          <a:lstStyle/>
          <a:p>
            <a:fld id="{8A7A6979-0714-4377-B894-6BE4C2D6E202}" type="slidenum">
              <a:rPr lang="en-US" smtClean="0"/>
              <a:pPr/>
              <a:t>11</a:t>
            </a:fld>
            <a:endParaRPr lang="en-US" dirty="0"/>
          </a:p>
        </p:txBody>
      </p:sp>
    </p:spTree>
    <p:extLst>
      <p:ext uri="{BB962C8B-B14F-4D97-AF65-F5344CB8AC3E}">
        <p14:creationId xmlns:p14="http://schemas.microsoft.com/office/powerpoint/2010/main" val="2814030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3578D-D3C0-A54A-9C06-11A2117796DE}"/>
              </a:ext>
            </a:extLst>
          </p:cNvPr>
          <p:cNvSpPr>
            <a:spLocks noGrp="1"/>
          </p:cNvSpPr>
          <p:nvPr>
            <p:ph type="title"/>
          </p:nvPr>
        </p:nvSpPr>
        <p:spPr>
          <a:xfrm>
            <a:off x="677334" y="609600"/>
            <a:ext cx="8596668" cy="844296"/>
          </a:xfrm>
        </p:spPr>
        <p:txBody>
          <a:bodyPr/>
          <a:lstStyle/>
          <a:p>
            <a:pPr algn="ctr"/>
            <a:r>
              <a:rPr lang="en-US" dirty="0"/>
              <a:t>ARTICLES OF INCORPORATION</a:t>
            </a:r>
          </a:p>
        </p:txBody>
      </p:sp>
      <p:sp>
        <p:nvSpPr>
          <p:cNvPr id="3" name="Content Placeholder 2">
            <a:extLst>
              <a:ext uri="{FF2B5EF4-FFF2-40B4-BE49-F238E27FC236}">
                <a16:creationId xmlns:a16="http://schemas.microsoft.com/office/drawing/2014/main" id="{443953E4-C49E-184D-86DE-906239ABACB5}"/>
              </a:ext>
            </a:extLst>
          </p:cNvPr>
          <p:cNvSpPr>
            <a:spLocks noGrp="1"/>
          </p:cNvSpPr>
          <p:nvPr>
            <p:ph idx="1"/>
          </p:nvPr>
        </p:nvSpPr>
        <p:spPr>
          <a:xfrm>
            <a:off x="613326" y="1675957"/>
            <a:ext cx="8596668" cy="3880773"/>
          </a:xfrm>
        </p:spPr>
        <p:txBody>
          <a:bodyPr>
            <a:normAutofit lnSpcReduction="10000"/>
          </a:bodyPr>
          <a:lstStyle/>
          <a:p>
            <a:r>
              <a:rPr lang="en-US" dirty="0"/>
              <a:t>Filed by Developer April 2018, establishes Whitetail Run Homeowners Association, Inc.</a:t>
            </a:r>
          </a:p>
          <a:p>
            <a:r>
              <a:rPr lang="en-US" dirty="0"/>
              <a:t>The Articles of Incorporation establishes the Association’s existence and basic structure and governance. They address important powers of the Association as well.</a:t>
            </a:r>
          </a:p>
          <a:p>
            <a:r>
              <a:rPr lang="en-US" dirty="0"/>
              <a:t>Association Purpose: to provide for the maintenance, preservation and architectural control of common areas and residential lots within the property.</a:t>
            </a:r>
          </a:p>
          <a:p>
            <a:r>
              <a:rPr lang="en-US" dirty="0"/>
              <a:t>No part of the income of the Association will in any event inure to the personal benefit of any member, officer, director or trustee.</a:t>
            </a:r>
          </a:p>
          <a:p>
            <a:r>
              <a:rPr lang="en-US" dirty="0"/>
              <a:t>The Association shall establish Board of Directors to operate in accordance to Bylaws.</a:t>
            </a:r>
          </a:p>
        </p:txBody>
      </p:sp>
      <p:sp>
        <p:nvSpPr>
          <p:cNvPr id="4" name="Slide Number Placeholder 3">
            <a:extLst>
              <a:ext uri="{FF2B5EF4-FFF2-40B4-BE49-F238E27FC236}">
                <a16:creationId xmlns:a16="http://schemas.microsoft.com/office/drawing/2014/main" id="{003BE00F-619E-B048-BA85-984F01663E2B}"/>
              </a:ext>
            </a:extLst>
          </p:cNvPr>
          <p:cNvSpPr>
            <a:spLocks noGrp="1"/>
          </p:cNvSpPr>
          <p:nvPr>
            <p:ph type="sldNum" sz="quarter" idx="12"/>
          </p:nvPr>
        </p:nvSpPr>
        <p:spPr/>
        <p:txBody>
          <a:bodyPr/>
          <a:lstStyle/>
          <a:p>
            <a:fld id="{8A7A6979-0714-4377-B894-6BE4C2D6E202}" type="slidenum">
              <a:rPr lang="en-US" smtClean="0"/>
              <a:pPr/>
              <a:t>12</a:t>
            </a:fld>
            <a:endParaRPr lang="en-US" dirty="0"/>
          </a:p>
        </p:txBody>
      </p:sp>
    </p:spTree>
    <p:extLst>
      <p:ext uri="{BB962C8B-B14F-4D97-AF65-F5344CB8AC3E}">
        <p14:creationId xmlns:p14="http://schemas.microsoft.com/office/powerpoint/2010/main" val="1725675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8C9EC-8A93-0D4D-862F-7FCB0D61FE82}"/>
              </a:ext>
            </a:extLst>
          </p:cNvPr>
          <p:cNvSpPr>
            <a:spLocks noGrp="1"/>
          </p:cNvSpPr>
          <p:nvPr>
            <p:ph type="title"/>
          </p:nvPr>
        </p:nvSpPr>
        <p:spPr/>
        <p:txBody>
          <a:bodyPr/>
          <a:lstStyle/>
          <a:p>
            <a:pPr algn="ctr"/>
            <a:r>
              <a:rPr lang="en-US" dirty="0"/>
              <a:t>BYLAWS</a:t>
            </a:r>
          </a:p>
        </p:txBody>
      </p:sp>
      <p:sp>
        <p:nvSpPr>
          <p:cNvPr id="3" name="Content Placeholder 2">
            <a:extLst>
              <a:ext uri="{FF2B5EF4-FFF2-40B4-BE49-F238E27FC236}">
                <a16:creationId xmlns:a16="http://schemas.microsoft.com/office/drawing/2014/main" id="{5622894E-2E6D-6B45-B183-C21662F1E495}"/>
              </a:ext>
            </a:extLst>
          </p:cNvPr>
          <p:cNvSpPr>
            <a:spLocks noGrp="1"/>
          </p:cNvSpPr>
          <p:nvPr>
            <p:ph idx="1"/>
          </p:nvPr>
        </p:nvSpPr>
        <p:spPr>
          <a:xfrm>
            <a:off x="1289304" y="1672336"/>
            <a:ext cx="7729728" cy="4369025"/>
          </a:xfrm>
        </p:spPr>
        <p:txBody>
          <a:bodyPr>
            <a:normAutofit fontScale="62500" lnSpcReduction="20000"/>
          </a:bodyPr>
          <a:lstStyle/>
          <a:p>
            <a:r>
              <a:rPr lang="en-US" sz="2900" dirty="0"/>
              <a:t>Established by developer in September 2018</a:t>
            </a:r>
          </a:p>
          <a:p>
            <a:pPr lvl="1"/>
            <a:r>
              <a:rPr lang="en-US" sz="2900" dirty="0"/>
              <a:t>Major provisions outline requirements for Annual, Special, and Business Meetings</a:t>
            </a:r>
          </a:p>
          <a:p>
            <a:pPr lvl="1"/>
            <a:r>
              <a:rPr lang="en-US" sz="2900" dirty="0"/>
              <a:t>Board Elections, officers, terms, powers and duties including:</a:t>
            </a:r>
          </a:p>
          <a:p>
            <a:pPr lvl="2"/>
            <a:r>
              <a:rPr lang="en-US" sz="2900" dirty="0"/>
              <a:t>Enter into contracts, supervise agents and consultants to Association</a:t>
            </a:r>
          </a:p>
          <a:p>
            <a:pPr lvl="2"/>
            <a:r>
              <a:rPr lang="en-US" sz="2900" dirty="0"/>
              <a:t>Establish budget and annual assessments</a:t>
            </a:r>
          </a:p>
          <a:p>
            <a:pPr lvl="2"/>
            <a:r>
              <a:rPr lang="en-US" sz="2900" dirty="0"/>
              <a:t>Foreclose on lots with liens</a:t>
            </a:r>
          </a:p>
          <a:p>
            <a:pPr lvl="2"/>
            <a:r>
              <a:rPr lang="en-US" sz="2900" dirty="0"/>
              <a:t>Levy fines, assessments and sanctions</a:t>
            </a:r>
          </a:p>
          <a:p>
            <a:pPr lvl="2"/>
            <a:r>
              <a:rPr lang="en-US" sz="2900" dirty="0"/>
              <a:t>Procure and maintain insurance</a:t>
            </a:r>
          </a:p>
          <a:p>
            <a:pPr lvl="2"/>
            <a:r>
              <a:rPr lang="en-US" sz="2900" dirty="0"/>
              <a:t>Maintain common areas</a:t>
            </a:r>
          </a:p>
          <a:p>
            <a:pPr lvl="2"/>
            <a:r>
              <a:rPr lang="en-US" sz="2900" dirty="0"/>
              <a:t>Initiate or defend litigation on behalf of Association</a:t>
            </a:r>
          </a:p>
          <a:p>
            <a:pPr lvl="1"/>
            <a:endParaRPr lang="en-US" dirty="0"/>
          </a:p>
        </p:txBody>
      </p:sp>
      <p:sp>
        <p:nvSpPr>
          <p:cNvPr id="4" name="Slide Number Placeholder 3">
            <a:extLst>
              <a:ext uri="{FF2B5EF4-FFF2-40B4-BE49-F238E27FC236}">
                <a16:creationId xmlns:a16="http://schemas.microsoft.com/office/drawing/2014/main" id="{F0E84C07-6BE3-8042-872C-E0BE60283E2B}"/>
              </a:ext>
            </a:extLst>
          </p:cNvPr>
          <p:cNvSpPr>
            <a:spLocks noGrp="1"/>
          </p:cNvSpPr>
          <p:nvPr>
            <p:ph type="sldNum" sz="quarter" idx="12"/>
          </p:nvPr>
        </p:nvSpPr>
        <p:spPr/>
        <p:txBody>
          <a:bodyPr/>
          <a:lstStyle/>
          <a:p>
            <a:fld id="{8A7A6979-0714-4377-B894-6BE4C2D6E202}" type="slidenum">
              <a:rPr lang="en-US" smtClean="0"/>
              <a:pPr/>
              <a:t>13</a:t>
            </a:fld>
            <a:endParaRPr lang="en-US" dirty="0"/>
          </a:p>
        </p:txBody>
      </p:sp>
    </p:spTree>
    <p:extLst>
      <p:ext uri="{BB962C8B-B14F-4D97-AF65-F5344CB8AC3E}">
        <p14:creationId xmlns:p14="http://schemas.microsoft.com/office/powerpoint/2010/main" val="3101506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93786-E0D6-5546-96A5-D328B90DFF2B}"/>
              </a:ext>
            </a:extLst>
          </p:cNvPr>
          <p:cNvSpPr>
            <a:spLocks noGrp="1"/>
          </p:cNvSpPr>
          <p:nvPr>
            <p:ph type="title"/>
          </p:nvPr>
        </p:nvSpPr>
        <p:spPr>
          <a:xfrm>
            <a:off x="677334" y="600456"/>
            <a:ext cx="8596668" cy="835152"/>
          </a:xfrm>
        </p:spPr>
        <p:txBody>
          <a:bodyPr/>
          <a:lstStyle/>
          <a:p>
            <a:pPr algn="ctr"/>
            <a:r>
              <a:rPr lang="en-US" dirty="0"/>
              <a:t>BYLAWS</a:t>
            </a:r>
          </a:p>
        </p:txBody>
      </p:sp>
      <p:sp>
        <p:nvSpPr>
          <p:cNvPr id="3" name="Content Placeholder 2">
            <a:extLst>
              <a:ext uri="{FF2B5EF4-FFF2-40B4-BE49-F238E27FC236}">
                <a16:creationId xmlns:a16="http://schemas.microsoft.com/office/drawing/2014/main" id="{59BDE929-459E-A545-AD12-5E0C2EFD41EC}"/>
              </a:ext>
            </a:extLst>
          </p:cNvPr>
          <p:cNvSpPr>
            <a:spLocks noGrp="1"/>
          </p:cNvSpPr>
          <p:nvPr>
            <p:ph idx="1"/>
          </p:nvPr>
        </p:nvSpPr>
        <p:spPr>
          <a:xfrm>
            <a:off x="677334" y="1508761"/>
            <a:ext cx="8596668" cy="4532602"/>
          </a:xfrm>
        </p:spPr>
        <p:txBody>
          <a:bodyPr>
            <a:normAutofit/>
          </a:bodyPr>
          <a:lstStyle/>
          <a:p>
            <a:pPr marL="0" indent="0">
              <a:buNone/>
            </a:pPr>
            <a:r>
              <a:rPr lang="en-US" b="1" dirty="0"/>
              <a:t>Meetings/Board Seats:</a:t>
            </a:r>
          </a:p>
          <a:p>
            <a:r>
              <a:rPr lang="en-US" dirty="0"/>
              <a:t>Annual Meeting is every 12 months.  Annual Meetings require a 14 day advance notice delivered by mail, electronically, or in person. </a:t>
            </a:r>
          </a:p>
          <a:p>
            <a:r>
              <a:rPr lang="en-US" dirty="0"/>
              <a:t>Regular Board Meetings require a 48 hour advance notice posted in a conspicuous place. The Board is required to meet at least once per year and shall conduct meetings as necessary to conduct business of the Association.</a:t>
            </a:r>
          </a:p>
          <a:p>
            <a:r>
              <a:rPr lang="en-US" dirty="0"/>
              <a:t>Board of Directors are limited to Association members (homeowners) who serve for staggered 2 year terms.</a:t>
            </a:r>
          </a:p>
          <a:p>
            <a:r>
              <a:rPr lang="en-US" dirty="0"/>
              <a:t>Meeting at which an assessment or special assessment is to be considered or rules regulating the use of the property may be adopted, amended or revoked, 14 day notice must be delivered by mail, electronically, or in person. </a:t>
            </a:r>
          </a:p>
          <a:p>
            <a:endParaRPr lang="en-US" dirty="0"/>
          </a:p>
        </p:txBody>
      </p:sp>
      <p:sp>
        <p:nvSpPr>
          <p:cNvPr id="4" name="Slide Number Placeholder 3">
            <a:extLst>
              <a:ext uri="{FF2B5EF4-FFF2-40B4-BE49-F238E27FC236}">
                <a16:creationId xmlns:a16="http://schemas.microsoft.com/office/drawing/2014/main" id="{9C6FC3A9-A2CD-2F44-8448-8957E3BF740E}"/>
              </a:ext>
            </a:extLst>
          </p:cNvPr>
          <p:cNvSpPr>
            <a:spLocks noGrp="1"/>
          </p:cNvSpPr>
          <p:nvPr>
            <p:ph type="sldNum" sz="quarter" idx="12"/>
          </p:nvPr>
        </p:nvSpPr>
        <p:spPr/>
        <p:txBody>
          <a:bodyPr/>
          <a:lstStyle/>
          <a:p>
            <a:fld id="{8A7A6979-0714-4377-B894-6BE4C2D6E202}" type="slidenum">
              <a:rPr lang="en-US" smtClean="0"/>
              <a:pPr/>
              <a:t>14</a:t>
            </a:fld>
            <a:endParaRPr lang="en-US" dirty="0"/>
          </a:p>
        </p:txBody>
      </p:sp>
    </p:spTree>
    <p:extLst>
      <p:ext uri="{BB962C8B-B14F-4D97-AF65-F5344CB8AC3E}">
        <p14:creationId xmlns:p14="http://schemas.microsoft.com/office/powerpoint/2010/main" val="754738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CBCB6-FE57-764C-BCB0-ABBB3859ACDF}"/>
              </a:ext>
            </a:extLst>
          </p:cNvPr>
          <p:cNvSpPr>
            <a:spLocks noGrp="1"/>
          </p:cNvSpPr>
          <p:nvPr>
            <p:ph type="title"/>
          </p:nvPr>
        </p:nvSpPr>
        <p:spPr/>
        <p:txBody>
          <a:bodyPr>
            <a:normAutofit fontScale="90000"/>
          </a:bodyPr>
          <a:lstStyle/>
          <a:p>
            <a:pPr algn="ctr"/>
            <a:r>
              <a:rPr lang="en-US" dirty="0"/>
              <a:t>DECLARATION OF COVENANTS, CONDITIONS, RESTRICTIONS AND EASEMENTS (CC</a:t>
            </a:r>
            <a:r>
              <a:rPr lang="en-US" cap="none" dirty="0"/>
              <a:t>&amp;</a:t>
            </a:r>
            <a:r>
              <a:rPr lang="en-US" dirty="0"/>
              <a:t>R’</a:t>
            </a:r>
            <a:r>
              <a:rPr lang="en-US" cap="none" dirty="0"/>
              <a:t>S</a:t>
            </a:r>
            <a:r>
              <a:rPr lang="en-US" dirty="0"/>
              <a:t>)</a:t>
            </a:r>
          </a:p>
        </p:txBody>
      </p:sp>
      <p:sp>
        <p:nvSpPr>
          <p:cNvPr id="3" name="Content Placeholder 2">
            <a:extLst>
              <a:ext uri="{FF2B5EF4-FFF2-40B4-BE49-F238E27FC236}">
                <a16:creationId xmlns:a16="http://schemas.microsoft.com/office/drawing/2014/main" id="{00625346-0B73-7842-A7AD-A83B87B37FD3}"/>
              </a:ext>
            </a:extLst>
          </p:cNvPr>
          <p:cNvSpPr>
            <a:spLocks noGrp="1"/>
          </p:cNvSpPr>
          <p:nvPr>
            <p:ph idx="1"/>
          </p:nvPr>
        </p:nvSpPr>
        <p:spPr/>
        <p:txBody>
          <a:bodyPr>
            <a:normAutofit/>
          </a:bodyPr>
          <a:lstStyle/>
          <a:p>
            <a:r>
              <a:rPr lang="en-US" sz="2800" dirty="0"/>
              <a:t>Primary document governing:</a:t>
            </a:r>
          </a:p>
          <a:p>
            <a:pPr lvl="1"/>
            <a:r>
              <a:rPr lang="en-US" sz="2400" dirty="0"/>
              <a:t>Property rights and obligations of individual homeowners</a:t>
            </a:r>
          </a:p>
          <a:p>
            <a:pPr lvl="1"/>
            <a:r>
              <a:rPr lang="en-US" sz="2400" dirty="0"/>
              <a:t>Use of common elements </a:t>
            </a:r>
          </a:p>
          <a:p>
            <a:pPr lvl="1"/>
            <a:r>
              <a:rPr lang="en-US" sz="2400" dirty="0"/>
              <a:t>Budget,  Assessments, and Fees</a:t>
            </a:r>
          </a:p>
          <a:p>
            <a:pPr lvl="1"/>
            <a:r>
              <a:rPr lang="en-US" sz="2400" dirty="0"/>
              <a:t>Board roles and responsibilities</a:t>
            </a:r>
          </a:p>
          <a:p>
            <a:pPr lvl="1"/>
            <a:endParaRPr lang="en-US" sz="2400" dirty="0"/>
          </a:p>
        </p:txBody>
      </p:sp>
      <p:sp>
        <p:nvSpPr>
          <p:cNvPr id="4" name="Slide Number Placeholder 3">
            <a:extLst>
              <a:ext uri="{FF2B5EF4-FFF2-40B4-BE49-F238E27FC236}">
                <a16:creationId xmlns:a16="http://schemas.microsoft.com/office/drawing/2014/main" id="{CCB7F68B-D519-EB4B-8001-04FE95C1D0B2}"/>
              </a:ext>
            </a:extLst>
          </p:cNvPr>
          <p:cNvSpPr>
            <a:spLocks noGrp="1"/>
          </p:cNvSpPr>
          <p:nvPr>
            <p:ph type="sldNum" sz="quarter" idx="12"/>
          </p:nvPr>
        </p:nvSpPr>
        <p:spPr/>
        <p:txBody>
          <a:bodyPr/>
          <a:lstStyle/>
          <a:p>
            <a:fld id="{8A7A6979-0714-4377-B894-6BE4C2D6E202}" type="slidenum">
              <a:rPr lang="en-US" smtClean="0"/>
              <a:pPr/>
              <a:t>15</a:t>
            </a:fld>
            <a:endParaRPr lang="en-US" dirty="0"/>
          </a:p>
        </p:txBody>
      </p:sp>
    </p:spTree>
    <p:extLst>
      <p:ext uri="{BB962C8B-B14F-4D97-AF65-F5344CB8AC3E}">
        <p14:creationId xmlns:p14="http://schemas.microsoft.com/office/powerpoint/2010/main" val="40439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D96C-1579-9048-877B-436A21B94CC5}"/>
              </a:ext>
            </a:extLst>
          </p:cNvPr>
          <p:cNvSpPr>
            <a:spLocks noGrp="1"/>
          </p:cNvSpPr>
          <p:nvPr>
            <p:ph type="title"/>
          </p:nvPr>
        </p:nvSpPr>
        <p:spPr/>
        <p:txBody>
          <a:bodyPr>
            <a:normAutofit/>
          </a:bodyPr>
          <a:lstStyle/>
          <a:p>
            <a:pPr algn="ctr"/>
            <a:r>
              <a:rPr lang="en-US" dirty="0"/>
              <a:t>ACC: ARCHITECTURAL GUIDELINES, STANDARDS AND CRITERIA</a:t>
            </a:r>
          </a:p>
        </p:txBody>
      </p:sp>
      <p:sp>
        <p:nvSpPr>
          <p:cNvPr id="3" name="Content Placeholder 2">
            <a:extLst>
              <a:ext uri="{FF2B5EF4-FFF2-40B4-BE49-F238E27FC236}">
                <a16:creationId xmlns:a16="http://schemas.microsoft.com/office/drawing/2014/main" id="{DC299590-DE1A-3C48-B30A-F7896C6F170C}"/>
              </a:ext>
            </a:extLst>
          </p:cNvPr>
          <p:cNvSpPr>
            <a:spLocks noGrp="1"/>
          </p:cNvSpPr>
          <p:nvPr>
            <p:ph idx="1"/>
          </p:nvPr>
        </p:nvSpPr>
        <p:spPr/>
        <p:txBody>
          <a:bodyPr>
            <a:normAutofit/>
          </a:bodyPr>
          <a:lstStyle/>
          <a:p>
            <a:r>
              <a:rPr lang="en-US" dirty="0"/>
              <a:t>The ACC has the power to regulate all of the construction and architectural matters in the community.</a:t>
            </a:r>
          </a:p>
          <a:p>
            <a:r>
              <a:rPr lang="en-US" dirty="0"/>
              <a:t>Consistent with Florida 720, ACC meetings, like Board meetings, are required to have a posted meeting notice at least 48 hours in advance.</a:t>
            </a:r>
          </a:p>
          <a:p>
            <a:r>
              <a:rPr lang="en-US" dirty="0"/>
              <a:t>ACC guidelines govern: fencing, tree removal/planting, landscaping, paint, window treatments, windows, doors, swimming pools, screened enclosures, roof and any attachment to roofs, among other things.</a:t>
            </a:r>
          </a:p>
          <a:p>
            <a:pPr marL="0" indent="0">
              <a:buNone/>
            </a:pPr>
            <a:endParaRPr lang="en-US" dirty="0"/>
          </a:p>
        </p:txBody>
      </p:sp>
      <p:sp>
        <p:nvSpPr>
          <p:cNvPr id="4" name="Slide Number Placeholder 3">
            <a:extLst>
              <a:ext uri="{FF2B5EF4-FFF2-40B4-BE49-F238E27FC236}">
                <a16:creationId xmlns:a16="http://schemas.microsoft.com/office/drawing/2014/main" id="{D55B7A1B-1927-C34D-8703-EF6C44455EE0}"/>
              </a:ext>
            </a:extLst>
          </p:cNvPr>
          <p:cNvSpPr>
            <a:spLocks noGrp="1"/>
          </p:cNvSpPr>
          <p:nvPr>
            <p:ph type="sldNum" sz="quarter" idx="12"/>
          </p:nvPr>
        </p:nvSpPr>
        <p:spPr/>
        <p:txBody>
          <a:bodyPr/>
          <a:lstStyle/>
          <a:p>
            <a:fld id="{8A7A6979-0714-4377-B894-6BE4C2D6E202}" type="slidenum">
              <a:rPr lang="en-US" smtClean="0"/>
              <a:pPr/>
              <a:t>16</a:t>
            </a:fld>
            <a:endParaRPr lang="en-US" dirty="0"/>
          </a:p>
        </p:txBody>
      </p:sp>
    </p:spTree>
    <p:extLst>
      <p:ext uri="{BB962C8B-B14F-4D97-AF65-F5344CB8AC3E}">
        <p14:creationId xmlns:p14="http://schemas.microsoft.com/office/powerpoint/2010/main" val="3318286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50E0-D713-754B-BE56-0463C7082EC6}"/>
              </a:ext>
            </a:extLst>
          </p:cNvPr>
          <p:cNvSpPr>
            <a:spLocks noGrp="1"/>
          </p:cNvSpPr>
          <p:nvPr>
            <p:ph type="title"/>
          </p:nvPr>
        </p:nvSpPr>
        <p:spPr/>
        <p:txBody>
          <a:bodyPr>
            <a:normAutofit/>
          </a:bodyPr>
          <a:lstStyle/>
          <a:p>
            <a:pPr algn="ctr"/>
            <a:r>
              <a:rPr lang="en-US" dirty="0"/>
              <a:t>ACC: ARCHITECTURAL GUIDELINES, STANDARDS AND CRITERIA</a:t>
            </a:r>
          </a:p>
        </p:txBody>
      </p:sp>
      <p:sp>
        <p:nvSpPr>
          <p:cNvPr id="3" name="Content Placeholder 2">
            <a:extLst>
              <a:ext uri="{FF2B5EF4-FFF2-40B4-BE49-F238E27FC236}">
                <a16:creationId xmlns:a16="http://schemas.microsoft.com/office/drawing/2014/main" id="{B38DF8D3-7C40-0944-ABE7-A5738B3966CF}"/>
              </a:ext>
            </a:extLst>
          </p:cNvPr>
          <p:cNvSpPr>
            <a:spLocks noGrp="1"/>
          </p:cNvSpPr>
          <p:nvPr>
            <p:ph idx="1"/>
          </p:nvPr>
        </p:nvSpPr>
        <p:spPr>
          <a:xfrm>
            <a:off x="1110804" y="2116836"/>
            <a:ext cx="7729728" cy="4131564"/>
          </a:xfrm>
        </p:spPr>
        <p:txBody>
          <a:bodyPr>
            <a:normAutofit fontScale="92500" lnSpcReduction="10000"/>
          </a:bodyPr>
          <a:lstStyle/>
          <a:p>
            <a:r>
              <a:rPr lang="en-US" sz="1600" dirty="0"/>
              <a:t>ACC Process:</a:t>
            </a:r>
          </a:p>
          <a:p>
            <a:r>
              <a:rPr lang="en-US" sz="1600" dirty="0"/>
              <a:t>Applications should be submitted to directly to management (Evergreen Lifestyles Management). </a:t>
            </a:r>
          </a:p>
          <a:p>
            <a:r>
              <a:rPr lang="en-US" sz="1600" dirty="0"/>
              <a:t>Documents Required </a:t>
            </a:r>
            <a:r>
              <a:rPr lang="en-US" sz="1200" i="1" dirty="0"/>
              <a:t>(all need to be easily legible and should be provided in color)</a:t>
            </a:r>
            <a:r>
              <a:rPr lang="en-US" sz="1600" dirty="0"/>
              <a:t>:</a:t>
            </a:r>
          </a:p>
          <a:p>
            <a:pPr marL="800100" lvl="2" indent="-342900">
              <a:buFont typeface="+mj-lt"/>
              <a:buAutoNum type="arabicPeriod"/>
            </a:pPr>
            <a:r>
              <a:rPr lang="en-US" sz="1200" dirty="0"/>
              <a:t>Completed ACC application</a:t>
            </a:r>
          </a:p>
          <a:p>
            <a:pPr marL="800100" lvl="2" indent="-342900">
              <a:buFont typeface="+mj-lt"/>
              <a:buAutoNum type="arabicPeriod"/>
            </a:pPr>
            <a:r>
              <a:rPr lang="en-US" sz="1200" dirty="0"/>
              <a:t>Copy of lot survey with location of the installation clearly marked and labeled</a:t>
            </a:r>
          </a:p>
          <a:p>
            <a:pPr marL="800100" lvl="2" indent="-342900">
              <a:buFont typeface="+mj-lt"/>
              <a:buAutoNum type="arabicPeriod"/>
            </a:pPr>
            <a:r>
              <a:rPr lang="en-US" sz="1200" dirty="0"/>
              <a:t>Vendor specifications/proposal</a:t>
            </a:r>
          </a:p>
          <a:p>
            <a:pPr marL="800100" lvl="2" indent="-342900">
              <a:buFont typeface="+mj-lt"/>
              <a:buAutoNum type="arabicPeriod"/>
            </a:pPr>
            <a:r>
              <a:rPr lang="en-US" sz="1200" dirty="0"/>
              <a:t>Sample photos of colors/materials.</a:t>
            </a:r>
          </a:p>
          <a:p>
            <a:r>
              <a:rPr lang="en-US" sz="1600" dirty="0"/>
              <a:t>ACC Steps:</a:t>
            </a:r>
          </a:p>
          <a:p>
            <a:pPr lvl="2"/>
            <a:r>
              <a:rPr lang="en-US" sz="1200" dirty="0"/>
              <a:t>Evergreen Lifestyles Management requires minimum of 48 hours to process applications and prepare packages for ACC review.  Applications can be mailed or emailed (addresses are on the form).</a:t>
            </a:r>
          </a:p>
          <a:p>
            <a:pPr lvl="2"/>
            <a:r>
              <a:rPr lang="en-US" sz="1200" dirty="0"/>
              <a:t>If an application is incomplete, the owner will receive an emailed response within 48 hours (two business days).</a:t>
            </a:r>
          </a:p>
          <a:p>
            <a:pPr lvl="2"/>
            <a:r>
              <a:rPr lang="en-US" sz="1200" dirty="0"/>
              <a:t>If an application is incomplete and the owner does not submit the required information, Evergreen’s system will automatically issue a denial letter for an incomplete application after 30 days.</a:t>
            </a:r>
          </a:p>
        </p:txBody>
      </p:sp>
      <p:sp>
        <p:nvSpPr>
          <p:cNvPr id="4" name="Slide Number Placeholder 3">
            <a:extLst>
              <a:ext uri="{FF2B5EF4-FFF2-40B4-BE49-F238E27FC236}">
                <a16:creationId xmlns:a16="http://schemas.microsoft.com/office/drawing/2014/main" id="{B780C87F-507D-E544-9270-CAB7ED910DBD}"/>
              </a:ext>
            </a:extLst>
          </p:cNvPr>
          <p:cNvSpPr>
            <a:spLocks noGrp="1"/>
          </p:cNvSpPr>
          <p:nvPr>
            <p:ph type="sldNum" sz="quarter" idx="12"/>
          </p:nvPr>
        </p:nvSpPr>
        <p:spPr/>
        <p:txBody>
          <a:bodyPr/>
          <a:lstStyle/>
          <a:p>
            <a:fld id="{8A7A6979-0714-4377-B894-6BE4C2D6E202}" type="slidenum">
              <a:rPr lang="en-US" smtClean="0"/>
              <a:pPr/>
              <a:t>17</a:t>
            </a:fld>
            <a:endParaRPr lang="en-US" dirty="0"/>
          </a:p>
        </p:txBody>
      </p:sp>
    </p:spTree>
    <p:extLst>
      <p:ext uri="{BB962C8B-B14F-4D97-AF65-F5344CB8AC3E}">
        <p14:creationId xmlns:p14="http://schemas.microsoft.com/office/powerpoint/2010/main" val="2358703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50E0-D713-754B-BE56-0463C7082EC6}"/>
              </a:ext>
            </a:extLst>
          </p:cNvPr>
          <p:cNvSpPr>
            <a:spLocks noGrp="1"/>
          </p:cNvSpPr>
          <p:nvPr>
            <p:ph type="title"/>
          </p:nvPr>
        </p:nvSpPr>
        <p:spPr/>
        <p:txBody>
          <a:bodyPr>
            <a:normAutofit/>
          </a:bodyPr>
          <a:lstStyle/>
          <a:p>
            <a:pPr algn="ctr"/>
            <a:r>
              <a:rPr lang="en-US" dirty="0"/>
              <a:t>ACC: ARCHITECTURAL GUIDELINES, STANDARDS AND CRITERIA</a:t>
            </a:r>
          </a:p>
        </p:txBody>
      </p:sp>
      <p:sp>
        <p:nvSpPr>
          <p:cNvPr id="3" name="Content Placeholder 2">
            <a:extLst>
              <a:ext uri="{FF2B5EF4-FFF2-40B4-BE49-F238E27FC236}">
                <a16:creationId xmlns:a16="http://schemas.microsoft.com/office/drawing/2014/main" id="{B38DF8D3-7C40-0944-ABE7-A5738B3966CF}"/>
              </a:ext>
            </a:extLst>
          </p:cNvPr>
          <p:cNvSpPr>
            <a:spLocks noGrp="1"/>
          </p:cNvSpPr>
          <p:nvPr>
            <p:ph idx="1"/>
          </p:nvPr>
        </p:nvSpPr>
        <p:spPr>
          <a:xfrm>
            <a:off x="1005840" y="2272284"/>
            <a:ext cx="7729728" cy="3435585"/>
          </a:xfrm>
        </p:spPr>
        <p:txBody>
          <a:bodyPr>
            <a:normAutofit lnSpcReduction="10000"/>
          </a:bodyPr>
          <a:lstStyle/>
          <a:p>
            <a:r>
              <a:rPr lang="en-US" dirty="0"/>
              <a:t>ACC Steps Continued:</a:t>
            </a:r>
          </a:p>
          <a:p>
            <a:pPr lvl="1"/>
            <a:r>
              <a:rPr lang="en-US" dirty="0"/>
              <a:t>ACC reviews applications and gives preliminary approval or denial. They currently meet once per month. Owners are strongly encouraged to contact management for the specific dates if they have an installation they would like to be reviewed promptly to avoid delays.</a:t>
            </a:r>
          </a:p>
          <a:p>
            <a:pPr lvl="1"/>
            <a:r>
              <a:rPr lang="en-US" dirty="0"/>
              <a:t>The official determination letter is provided by HOA Management in form of written approval letter, </a:t>
            </a:r>
            <a:r>
              <a:rPr lang="en-US" u="sng" dirty="0"/>
              <a:t>outlining all conditions and terms of approval</a:t>
            </a:r>
            <a:r>
              <a:rPr lang="en-US" dirty="0"/>
              <a:t>.</a:t>
            </a:r>
          </a:p>
          <a:p>
            <a:pPr lvl="1"/>
            <a:r>
              <a:rPr lang="en-US" dirty="0"/>
              <a:t>Project to be completed within 90 days and the owner is required to contact management to schedule an inspection upon completion to ensure the project meets the terms of approval. </a:t>
            </a:r>
          </a:p>
          <a:p>
            <a:pPr lvl="1"/>
            <a:r>
              <a:rPr lang="en-US" dirty="0"/>
              <a:t>Owners can appeal an ACC determination to the Board of Directors. The Board of Directors would then make the final determination.</a:t>
            </a:r>
          </a:p>
        </p:txBody>
      </p:sp>
      <p:sp>
        <p:nvSpPr>
          <p:cNvPr id="4" name="Slide Number Placeholder 3">
            <a:extLst>
              <a:ext uri="{FF2B5EF4-FFF2-40B4-BE49-F238E27FC236}">
                <a16:creationId xmlns:a16="http://schemas.microsoft.com/office/drawing/2014/main" id="{4EBC522A-C93D-FA45-90BE-F3AE72C0CDB4}"/>
              </a:ext>
            </a:extLst>
          </p:cNvPr>
          <p:cNvSpPr>
            <a:spLocks noGrp="1"/>
          </p:cNvSpPr>
          <p:nvPr>
            <p:ph type="sldNum" sz="quarter" idx="12"/>
          </p:nvPr>
        </p:nvSpPr>
        <p:spPr/>
        <p:txBody>
          <a:bodyPr/>
          <a:lstStyle/>
          <a:p>
            <a:fld id="{8A7A6979-0714-4377-B894-6BE4C2D6E202}" type="slidenum">
              <a:rPr lang="en-US" smtClean="0"/>
              <a:pPr/>
              <a:t>18</a:t>
            </a:fld>
            <a:endParaRPr lang="en-US" dirty="0"/>
          </a:p>
        </p:txBody>
      </p:sp>
    </p:spTree>
    <p:extLst>
      <p:ext uri="{BB962C8B-B14F-4D97-AF65-F5344CB8AC3E}">
        <p14:creationId xmlns:p14="http://schemas.microsoft.com/office/powerpoint/2010/main" val="2840360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50E0-D713-754B-BE56-0463C7082EC6}"/>
              </a:ext>
            </a:extLst>
          </p:cNvPr>
          <p:cNvSpPr>
            <a:spLocks noGrp="1"/>
          </p:cNvSpPr>
          <p:nvPr>
            <p:ph type="title"/>
          </p:nvPr>
        </p:nvSpPr>
        <p:spPr>
          <a:xfrm>
            <a:off x="677334" y="609600"/>
            <a:ext cx="8596668" cy="882415"/>
          </a:xfrm>
        </p:spPr>
        <p:txBody>
          <a:bodyPr/>
          <a:lstStyle/>
          <a:p>
            <a:pPr algn="ctr"/>
            <a:r>
              <a:rPr lang="en-US" dirty="0"/>
              <a:t>COMMUNICATION</a:t>
            </a:r>
          </a:p>
        </p:txBody>
      </p:sp>
      <p:sp>
        <p:nvSpPr>
          <p:cNvPr id="3" name="Content Placeholder 2">
            <a:extLst>
              <a:ext uri="{FF2B5EF4-FFF2-40B4-BE49-F238E27FC236}">
                <a16:creationId xmlns:a16="http://schemas.microsoft.com/office/drawing/2014/main" id="{B38DF8D3-7C40-0944-ABE7-A5738B3966CF}"/>
              </a:ext>
            </a:extLst>
          </p:cNvPr>
          <p:cNvSpPr>
            <a:spLocks noGrp="1"/>
          </p:cNvSpPr>
          <p:nvPr>
            <p:ph idx="1"/>
          </p:nvPr>
        </p:nvSpPr>
        <p:spPr>
          <a:xfrm>
            <a:off x="850392" y="1930400"/>
            <a:ext cx="7729728" cy="3435585"/>
          </a:xfrm>
        </p:spPr>
        <p:txBody>
          <a:bodyPr>
            <a:normAutofit/>
          </a:bodyPr>
          <a:lstStyle/>
          <a:p>
            <a:r>
              <a:rPr lang="en-US" dirty="0"/>
              <a:t>Please remember, your Association Board of Directors and ACC members are volunteers!</a:t>
            </a:r>
          </a:p>
          <a:p>
            <a:r>
              <a:rPr lang="en-US" dirty="0"/>
              <a:t>They appreciate your patience and kindness with requests, they are here to do their best to ensure your property values are maintained and that your Association is run efficiently and effectively.</a:t>
            </a:r>
          </a:p>
          <a:p>
            <a:r>
              <a:rPr lang="en-US" dirty="0"/>
              <a:t>We appreciate all questions or concerns, and encourage them be sent to Evergreen directly, as management is contracted and paid to manage Whitetail Run. Management will forward any necessary requests to the Board, but preliminary communication to Evergreen helps ensure quicker response times, and frees the Board from dealing with issues that management can handle.</a:t>
            </a:r>
          </a:p>
        </p:txBody>
      </p:sp>
      <p:sp>
        <p:nvSpPr>
          <p:cNvPr id="4" name="Slide Number Placeholder 3">
            <a:extLst>
              <a:ext uri="{FF2B5EF4-FFF2-40B4-BE49-F238E27FC236}">
                <a16:creationId xmlns:a16="http://schemas.microsoft.com/office/drawing/2014/main" id="{CE4180C8-BF1B-0D4C-90FD-A436CAA613DB}"/>
              </a:ext>
            </a:extLst>
          </p:cNvPr>
          <p:cNvSpPr>
            <a:spLocks noGrp="1"/>
          </p:cNvSpPr>
          <p:nvPr>
            <p:ph type="sldNum" sz="quarter" idx="12"/>
          </p:nvPr>
        </p:nvSpPr>
        <p:spPr/>
        <p:txBody>
          <a:bodyPr/>
          <a:lstStyle/>
          <a:p>
            <a:fld id="{8A7A6979-0714-4377-B894-6BE4C2D6E202}" type="slidenum">
              <a:rPr lang="en-US" smtClean="0"/>
              <a:pPr/>
              <a:t>19</a:t>
            </a:fld>
            <a:endParaRPr lang="en-US" dirty="0"/>
          </a:p>
        </p:txBody>
      </p:sp>
    </p:spTree>
    <p:extLst>
      <p:ext uri="{BB962C8B-B14F-4D97-AF65-F5344CB8AC3E}">
        <p14:creationId xmlns:p14="http://schemas.microsoft.com/office/powerpoint/2010/main" val="184866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48ECF-E1F0-F746-AF95-56C579D491F6}"/>
              </a:ext>
            </a:extLst>
          </p:cNvPr>
          <p:cNvSpPr>
            <a:spLocks noGrp="1"/>
          </p:cNvSpPr>
          <p:nvPr>
            <p:ph type="title"/>
          </p:nvPr>
        </p:nvSpPr>
        <p:spPr>
          <a:xfrm>
            <a:off x="677334" y="609600"/>
            <a:ext cx="8596668" cy="725424"/>
          </a:xfrm>
        </p:spPr>
        <p:txBody>
          <a:bodyPr/>
          <a:lstStyle/>
          <a:p>
            <a:pPr algn="ctr"/>
            <a:r>
              <a:rPr lang="en-US" dirty="0"/>
              <a:t>TOPICS TO COVER</a:t>
            </a:r>
          </a:p>
        </p:txBody>
      </p:sp>
      <p:sp>
        <p:nvSpPr>
          <p:cNvPr id="3" name="Content Placeholder 2">
            <a:extLst>
              <a:ext uri="{FF2B5EF4-FFF2-40B4-BE49-F238E27FC236}">
                <a16:creationId xmlns:a16="http://schemas.microsoft.com/office/drawing/2014/main" id="{9AE2F5D3-549D-D14B-AF32-76A88A4F7662}"/>
              </a:ext>
            </a:extLst>
          </p:cNvPr>
          <p:cNvSpPr>
            <a:spLocks noGrp="1"/>
          </p:cNvSpPr>
          <p:nvPr>
            <p:ph idx="1"/>
          </p:nvPr>
        </p:nvSpPr>
        <p:spPr/>
        <p:txBody>
          <a:bodyPr/>
          <a:lstStyle/>
          <a:p>
            <a:r>
              <a:rPr lang="en-US" dirty="0"/>
              <a:t>Budget/Finances</a:t>
            </a:r>
          </a:p>
          <a:p>
            <a:r>
              <a:rPr lang="en-US" dirty="0"/>
              <a:t>Governing Regulations</a:t>
            </a:r>
          </a:p>
          <a:p>
            <a:pPr lvl="1"/>
            <a:r>
              <a:rPr lang="en-US" dirty="0"/>
              <a:t>Florida State Statute 720</a:t>
            </a:r>
          </a:p>
          <a:p>
            <a:pPr lvl="1"/>
            <a:r>
              <a:rPr lang="en-US" dirty="0"/>
              <a:t>Articles of Incorporation</a:t>
            </a:r>
          </a:p>
          <a:p>
            <a:pPr lvl="1"/>
            <a:r>
              <a:rPr lang="en-US" dirty="0"/>
              <a:t>Declaration of Covenants, Conditions, Restrictions and Easements</a:t>
            </a:r>
          </a:p>
          <a:p>
            <a:r>
              <a:rPr lang="en-US" dirty="0"/>
              <a:t>Architectural Control Guidelines</a:t>
            </a:r>
          </a:p>
          <a:p>
            <a:r>
              <a:rPr lang="en-US" dirty="0"/>
              <a:t>Communication</a:t>
            </a:r>
          </a:p>
        </p:txBody>
      </p:sp>
      <p:sp>
        <p:nvSpPr>
          <p:cNvPr id="4" name="Slide Number Placeholder 3">
            <a:extLst>
              <a:ext uri="{FF2B5EF4-FFF2-40B4-BE49-F238E27FC236}">
                <a16:creationId xmlns:a16="http://schemas.microsoft.com/office/drawing/2014/main" id="{4E493B89-A42D-1E46-B134-60E3B5288AA1}"/>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Tree>
    <p:extLst>
      <p:ext uri="{BB962C8B-B14F-4D97-AF65-F5344CB8AC3E}">
        <p14:creationId xmlns:p14="http://schemas.microsoft.com/office/powerpoint/2010/main" val="1725631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9A288-4696-A343-818F-E38D17B5C251}"/>
              </a:ext>
            </a:extLst>
          </p:cNvPr>
          <p:cNvSpPr>
            <a:spLocks noGrp="1"/>
          </p:cNvSpPr>
          <p:nvPr>
            <p:ph type="title"/>
          </p:nvPr>
        </p:nvSpPr>
        <p:spPr>
          <a:xfrm>
            <a:off x="677334" y="973836"/>
            <a:ext cx="7729728" cy="771829"/>
          </a:xfrm>
        </p:spPr>
        <p:txBody>
          <a:bodyPr>
            <a:normAutofit/>
          </a:bodyPr>
          <a:lstStyle/>
          <a:p>
            <a:pPr algn="ctr"/>
            <a:r>
              <a:rPr lang="en-US" dirty="0"/>
              <a:t>SUMMARY</a:t>
            </a:r>
          </a:p>
        </p:txBody>
      </p:sp>
      <p:sp>
        <p:nvSpPr>
          <p:cNvPr id="3" name="Content Placeholder 2">
            <a:extLst>
              <a:ext uri="{FF2B5EF4-FFF2-40B4-BE49-F238E27FC236}">
                <a16:creationId xmlns:a16="http://schemas.microsoft.com/office/drawing/2014/main" id="{D82240DC-EBF3-684C-9F6A-EFDAA557BC00}"/>
              </a:ext>
            </a:extLst>
          </p:cNvPr>
          <p:cNvSpPr>
            <a:spLocks noGrp="1"/>
          </p:cNvSpPr>
          <p:nvPr>
            <p:ph idx="1"/>
          </p:nvPr>
        </p:nvSpPr>
        <p:spPr/>
        <p:txBody>
          <a:bodyPr>
            <a:normAutofit/>
          </a:bodyPr>
          <a:lstStyle/>
          <a:p>
            <a:pPr marL="0" indent="0">
              <a:buNone/>
            </a:pPr>
            <a:r>
              <a:rPr lang="en-US" dirty="0"/>
              <a:t>Topics Covered:</a:t>
            </a:r>
          </a:p>
          <a:p>
            <a:r>
              <a:rPr lang="en-US" dirty="0"/>
              <a:t>Management, finances and operations of Whitetail Run are guided by regulations including Florida State Statute 720,Articles of Incorporation, Declaration of Covenants, Conditions, Restrictions and Easements and Architectural Control Guidelines.  These guidelines are consistent with nearly all of the HOAs in our market.</a:t>
            </a:r>
          </a:p>
          <a:p>
            <a:r>
              <a:rPr lang="en-US" dirty="0"/>
              <a:t>Evergreen is a well established property management company and our job is to facilitate and support the HOA</a:t>
            </a:r>
          </a:p>
          <a:p>
            <a:r>
              <a:rPr lang="en-US" dirty="0"/>
              <a:t>Questions/Comments?</a:t>
            </a:r>
          </a:p>
          <a:p>
            <a:pPr marL="0" indent="0">
              <a:buNone/>
            </a:pPr>
            <a:r>
              <a:rPr lang="en-US" b="1" dirty="0"/>
              <a:t>                       </a:t>
            </a:r>
            <a:endParaRPr lang="en-US" dirty="0"/>
          </a:p>
        </p:txBody>
      </p:sp>
      <p:sp>
        <p:nvSpPr>
          <p:cNvPr id="4" name="Slide Number Placeholder 3">
            <a:extLst>
              <a:ext uri="{FF2B5EF4-FFF2-40B4-BE49-F238E27FC236}">
                <a16:creationId xmlns:a16="http://schemas.microsoft.com/office/drawing/2014/main" id="{27CDABB6-742E-814D-9EE7-073E2406DBB5}"/>
              </a:ext>
            </a:extLst>
          </p:cNvPr>
          <p:cNvSpPr>
            <a:spLocks noGrp="1"/>
          </p:cNvSpPr>
          <p:nvPr>
            <p:ph type="sldNum" sz="quarter" idx="12"/>
          </p:nvPr>
        </p:nvSpPr>
        <p:spPr/>
        <p:txBody>
          <a:bodyPr/>
          <a:lstStyle/>
          <a:p>
            <a:fld id="{8A7A6979-0714-4377-B894-6BE4C2D6E202}" type="slidenum">
              <a:rPr lang="en-US" smtClean="0"/>
              <a:pPr/>
              <a:t>20</a:t>
            </a:fld>
            <a:endParaRPr lang="en-US" dirty="0"/>
          </a:p>
        </p:txBody>
      </p:sp>
    </p:spTree>
    <p:extLst>
      <p:ext uri="{BB962C8B-B14F-4D97-AF65-F5344CB8AC3E}">
        <p14:creationId xmlns:p14="http://schemas.microsoft.com/office/powerpoint/2010/main" val="241508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21202-BB20-0D49-BB1A-AA4A9FBCB752}"/>
              </a:ext>
            </a:extLst>
          </p:cNvPr>
          <p:cNvSpPr>
            <a:spLocks noGrp="1"/>
          </p:cNvSpPr>
          <p:nvPr>
            <p:ph type="title"/>
          </p:nvPr>
        </p:nvSpPr>
        <p:spPr>
          <a:xfrm>
            <a:off x="677334" y="609600"/>
            <a:ext cx="8596668" cy="899160"/>
          </a:xfrm>
        </p:spPr>
        <p:txBody>
          <a:bodyPr/>
          <a:lstStyle/>
          <a:p>
            <a:pPr algn="ctr"/>
            <a:r>
              <a:rPr lang="en-US" dirty="0"/>
              <a:t>BUDGET AND FINANCES</a:t>
            </a:r>
          </a:p>
        </p:txBody>
      </p:sp>
      <p:sp>
        <p:nvSpPr>
          <p:cNvPr id="3" name="Content Placeholder 2">
            <a:extLst>
              <a:ext uri="{FF2B5EF4-FFF2-40B4-BE49-F238E27FC236}">
                <a16:creationId xmlns:a16="http://schemas.microsoft.com/office/drawing/2014/main" id="{B307B142-C80C-9D42-9421-7B679BBA918D}"/>
              </a:ext>
            </a:extLst>
          </p:cNvPr>
          <p:cNvSpPr>
            <a:spLocks noGrp="1"/>
          </p:cNvSpPr>
          <p:nvPr>
            <p:ph idx="1"/>
          </p:nvPr>
        </p:nvSpPr>
        <p:spPr>
          <a:xfrm>
            <a:off x="677334" y="1630237"/>
            <a:ext cx="8596668" cy="3880773"/>
          </a:xfrm>
        </p:spPr>
        <p:txBody>
          <a:bodyPr/>
          <a:lstStyle/>
          <a:p>
            <a:r>
              <a:rPr lang="en-US" dirty="0"/>
              <a:t>The Budget is developed annually, consistent with requirements of Florida 720.  Budget is prepared by property management company, and reviewed and finalized by the Board, generally in Sept/October.</a:t>
            </a:r>
          </a:p>
          <a:p>
            <a:r>
              <a:rPr lang="en-US" dirty="0"/>
              <a:t>The budget expenses reflect actual and projected operating costs, as well as mandated reserves established by initial engineering study and any subsequent reserve studies.  Budget income reflects homeowner dues plus any additional fee income approved by the Board.</a:t>
            </a:r>
          </a:p>
          <a:p>
            <a:r>
              <a:rPr lang="en-US" dirty="0"/>
              <a:t>Operating funds and reserve funds are not interchangeable, and reserves are accounted for by very restrictive line items.</a:t>
            </a:r>
          </a:p>
          <a:p>
            <a:r>
              <a:rPr lang="en-US" dirty="0"/>
              <a:t>Budget for 2021 reflects a </a:t>
            </a:r>
            <a:r>
              <a:rPr lang="en-US"/>
              <a:t>slight increase </a:t>
            </a:r>
            <a:r>
              <a:rPr lang="en-US" dirty="0"/>
              <a:t>from the 2020 budget, with 100% of income derived from homeowner assessments.</a:t>
            </a:r>
          </a:p>
          <a:p>
            <a:pPr marL="0" indent="0">
              <a:buNone/>
            </a:pPr>
            <a:endParaRPr lang="en-US" dirty="0"/>
          </a:p>
        </p:txBody>
      </p:sp>
      <p:sp>
        <p:nvSpPr>
          <p:cNvPr id="4" name="Slide Number Placeholder 3">
            <a:extLst>
              <a:ext uri="{FF2B5EF4-FFF2-40B4-BE49-F238E27FC236}">
                <a16:creationId xmlns:a16="http://schemas.microsoft.com/office/drawing/2014/main" id="{60BEFDE2-2191-9543-9508-6265B8667FDD}"/>
              </a:ext>
            </a:extLst>
          </p:cNvPr>
          <p:cNvSpPr>
            <a:spLocks noGrp="1"/>
          </p:cNvSpPr>
          <p:nvPr>
            <p:ph type="sldNum" sz="quarter" idx="12"/>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414316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D786E-4EA8-6E47-8EF4-55DA0A196027}"/>
              </a:ext>
            </a:extLst>
          </p:cNvPr>
          <p:cNvSpPr>
            <a:spLocks noGrp="1"/>
          </p:cNvSpPr>
          <p:nvPr>
            <p:ph type="title"/>
          </p:nvPr>
        </p:nvSpPr>
        <p:spPr>
          <a:xfrm>
            <a:off x="1723769" y="989901"/>
            <a:ext cx="8744459" cy="747460"/>
          </a:xfrm>
        </p:spPr>
        <p:txBody>
          <a:bodyPr/>
          <a:lstStyle/>
          <a:p>
            <a:pPr algn="ctr"/>
            <a:r>
              <a:rPr lang="en-US" dirty="0"/>
              <a:t>BUDGET AND FINANCES</a:t>
            </a:r>
          </a:p>
        </p:txBody>
      </p:sp>
      <p:sp>
        <p:nvSpPr>
          <p:cNvPr id="3" name="Slide Number Placeholder 2">
            <a:extLst>
              <a:ext uri="{FF2B5EF4-FFF2-40B4-BE49-F238E27FC236}">
                <a16:creationId xmlns:a16="http://schemas.microsoft.com/office/drawing/2014/main" id="{E9FD6ABF-A891-BE4D-B497-DEE89122E2D8}"/>
              </a:ext>
            </a:extLst>
          </p:cNvPr>
          <p:cNvSpPr>
            <a:spLocks noGrp="1"/>
          </p:cNvSpPr>
          <p:nvPr>
            <p:ph type="sldNum" sz="quarter" idx="12"/>
          </p:nvPr>
        </p:nvSpPr>
        <p:spPr/>
        <p:txBody>
          <a:bodyPr/>
          <a:lstStyle/>
          <a:p>
            <a:fld id="{8A7A6979-0714-4377-B894-6BE4C2D6E202}" type="slidenum">
              <a:rPr lang="en-US" smtClean="0"/>
              <a:pPr/>
              <a:t>4</a:t>
            </a:fld>
            <a:endParaRPr lang="en-US" dirty="0"/>
          </a:p>
        </p:txBody>
      </p:sp>
      <p:graphicFrame>
        <p:nvGraphicFramePr>
          <p:cNvPr id="7" name="Content Placeholder 6">
            <a:extLst>
              <a:ext uri="{FF2B5EF4-FFF2-40B4-BE49-F238E27FC236}">
                <a16:creationId xmlns:a16="http://schemas.microsoft.com/office/drawing/2014/main" id="{73616438-FBEA-4AE5-AD06-C3D9342A19A2}"/>
              </a:ext>
            </a:extLst>
          </p:cNvPr>
          <p:cNvGraphicFramePr>
            <a:graphicFrameLocks noGrp="1"/>
          </p:cNvGraphicFramePr>
          <p:nvPr>
            <p:ph idx="1"/>
            <p:extLst>
              <p:ext uri="{D42A27DB-BD31-4B8C-83A1-F6EECF244321}">
                <p14:modId xmlns:p14="http://schemas.microsoft.com/office/powerpoint/2010/main" val="109230635"/>
              </p:ext>
            </p:extLst>
          </p:nvPr>
        </p:nvGraphicFramePr>
        <p:xfrm>
          <a:off x="3601338" y="1815182"/>
          <a:ext cx="4351449" cy="4304002"/>
        </p:xfrm>
        <a:graphic>
          <a:graphicData uri="http://schemas.openxmlformats.org/drawingml/2006/table">
            <a:tbl>
              <a:tblPr>
                <a:tableStyleId>{5C22544A-7EE6-4342-B048-85BDC9FD1C3A}</a:tableStyleId>
              </a:tblPr>
              <a:tblGrid>
                <a:gridCol w="2463688">
                  <a:extLst>
                    <a:ext uri="{9D8B030D-6E8A-4147-A177-3AD203B41FA5}">
                      <a16:colId xmlns:a16="http://schemas.microsoft.com/office/drawing/2014/main" val="3292567082"/>
                    </a:ext>
                  </a:extLst>
                </a:gridCol>
                <a:gridCol w="1119858">
                  <a:extLst>
                    <a:ext uri="{9D8B030D-6E8A-4147-A177-3AD203B41FA5}">
                      <a16:colId xmlns:a16="http://schemas.microsoft.com/office/drawing/2014/main" val="1331234760"/>
                    </a:ext>
                  </a:extLst>
                </a:gridCol>
                <a:gridCol w="767903">
                  <a:extLst>
                    <a:ext uri="{9D8B030D-6E8A-4147-A177-3AD203B41FA5}">
                      <a16:colId xmlns:a16="http://schemas.microsoft.com/office/drawing/2014/main" val="2182719684"/>
                    </a:ext>
                  </a:extLst>
                </a:gridCol>
              </a:tblGrid>
              <a:tr h="738811">
                <a:tc gridSpan="3">
                  <a:txBody>
                    <a:bodyPr/>
                    <a:lstStyle/>
                    <a:p>
                      <a:pPr algn="ctr" rtl="0" fontAlgn="b"/>
                      <a:r>
                        <a:rPr lang="en-US" sz="2000" u="none" strike="noStrike">
                          <a:effectLst/>
                        </a:rPr>
                        <a:t>INCOME/ASSESSMENT OVERVIEW</a:t>
                      </a:r>
                      <a:endParaRPr lang="en-US" sz="2000" b="1" i="0" u="none" strike="noStrike">
                        <a:solidFill>
                          <a:srgbClr val="000000"/>
                        </a:solidFill>
                        <a:effectLst/>
                        <a:latin typeface="Trebuchet MS" panose="020B0603020202020204" pitchFamily="34" charset="0"/>
                      </a:endParaRP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7290771"/>
                  </a:ext>
                </a:extLst>
              </a:tr>
              <a:tr h="335042">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tc>
                  <a:txBody>
                    <a:bodyPr/>
                    <a:lstStyle/>
                    <a:p>
                      <a:pPr algn="ctr" rtl="0" fontAlgn="b"/>
                      <a:r>
                        <a:rPr lang="en-US" sz="1400" u="none" strike="noStrike" dirty="0">
                          <a:effectLst/>
                        </a:rPr>
                        <a:t>2020</a:t>
                      </a:r>
                      <a:endParaRPr lang="en-US" sz="1400" b="1" i="0" u="none" strike="noStrike" dirty="0">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698992027"/>
                  </a:ext>
                </a:extLst>
              </a:tr>
              <a:tr h="343633">
                <a:tc>
                  <a:txBody>
                    <a:bodyPr/>
                    <a:lstStyle/>
                    <a:p>
                      <a:pPr algn="l" rtl="0" fontAlgn="b"/>
                      <a:r>
                        <a:rPr lang="en-US" sz="1600" u="none" strike="noStrike">
                          <a:effectLst/>
                        </a:rPr>
                        <a:t>Income Lines</a:t>
                      </a:r>
                      <a:endParaRPr lang="en-US" sz="1600" b="1" i="0" u="none" strike="noStrike">
                        <a:solidFill>
                          <a:srgbClr val="000000"/>
                        </a:solidFill>
                        <a:effectLst/>
                        <a:latin typeface="Trebuchet MS" panose="020B0603020202020204" pitchFamily="34" charset="0"/>
                      </a:endParaRPr>
                    </a:p>
                  </a:txBody>
                  <a:tcPr marL="7620" marR="7620" marT="7620" marB="0" anchor="b"/>
                </a:tc>
                <a:tc>
                  <a:txBody>
                    <a:bodyPr/>
                    <a:lstStyle/>
                    <a:p>
                      <a:pPr algn="l" rtl="0" fontAlgn="b"/>
                      <a:r>
                        <a:rPr lang="en-US" sz="1400" u="none" strike="noStrike">
                          <a:effectLst/>
                        </a:rPr>
                        <a:t>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275327778"/>
                  </a:ext>
                </a:extLst>
              </a:tr>
              <a:tr h="335042">
                <a:tc>
                  <a:txBody>
                    <a:bodyPr/>
                    <a:lstStyle/>
                    <a:p>
                      <a:pPr algn="l" rtl="0" fontAlgn="b"/>
                      <a:r>
                        <a:rPr lang="en-US" sz="1400" u="none" strike="noStrike">
                          <a:effectLst/>
                        </a:rPr>
                        <a:t>  Assessments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rtl="0" fontAlgn="b"/>
                      <a:r>
                        <a:rPr lang="en-US" sz="1400" u="none" strike="noStrike">
                          <a:effectLst/>
                        </a:rPr>
                        <a:t>$66,586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496372736"/>
                  </a:ext>
                </a:extLst>
              </a:tr>
              <a:tr h="335042">
                <a:tc>
                  <a:txBody>
                    <a:bodyPr/>
                    <a:lstStyle/>
                    <a:p>
                      <a:pPr algn="l" rtl="0" fontAlgn="b"/>
                      <a:endParaRPr lang="en-US" sz="1400" b="0" i="0" u="none" strike="noStrike" dirty="0">
                        <a:solidFill>
                          <a:srgbClr val="000000"/>
                        </a:solidFill>
                        <a:effectLst/>
                        <a:latin typeface="Trebuchet MS" panose="020B0603020202020204" pitchFamily="34" charset="0"/>
                      </a:endParaRPr>
                    </a:p>
                  </a:txBody>
                  <a:tcPr marL="7620" marR="7620" marT="7620" marB="0" anchor="b"/>
                </a:tc>
                <a:tc>
                  <a:txBody>
                    <a:bodyPr/>
                    <a:lstStyle/>
                    <a:p>
                      <a:pPr algn="l" rtl="0" fontAlgn="b"/>
                      <a:endParaRPr lang="en-US" sz="1400" b="0" i="0" u="none" strike="noStrike" dirty="0">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741790594"/>
                  </a:ext>
                </a:extLst>
              </a:tr>
              <a:tr h="335042">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tc>
                  <a:txBody>
                    <a:bodyPr/>
                    <a:lstStyle/>
                    <a:p>
                      <a:pPr algn="l" rtl="0" fontAlgn="b"/>
                      <a:r>
                        <a:rPr lang="en-US" sz="1400" u="none" strike="noStrike">
                          <a:effectLst/>
                        </a:rPr>
                        <a:t>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881425347"/>
                  </a:ext>
                </a:extLst>
              </a:tr>
              <a:tr h="532631">
                <a:tc>
                  <a:txBody>
                    <a:bodyPr/>
                    <a:lstStyle/>
                    <a:p>
                      <a:pPr algn="l" rtl="0" fontAlgn="b"/>
                      <a:r>
                        <a:rPr lang="en-US" sz="1400" u="none" strike="noStrike">
                          <a:effectLst/>
                        </a:rPr>
                        <a:t>Total Budgeted Income</a:t>
                      </a:r>
                      <a:endParaRPr lang="en-US" sz="1400" b="1" i="0" u="none" strike="noStrike">
                        <a:solidFill>
                          <a:srgbClr val="000000"/>
                        </a:solidFill>
                        <a:effectLst/>
                        <a:latin typeface="Trebuchet MS" panose="020B0603020202020204" pitchFamily="34" charset="0"/>
                      </a:endParaRPr>
                    </a:p>
                  </a:txBody>
                  <a:tcPr marL="7620" marR="7620" marT="7620" marB="0" anchor="b"/>
                </a:tc>
                <a:tc>
                  <a:txBody>
                    <a:bodyPr/>
                    <a:lstStyle/>
                    <a:p>
                      <a:pPr algn="l" rtl="0" fontAlgn="b"/>
                      <a:r>
                        <a:rPr lang="en-US" sz="1400" u="none" strike="noStrike">
                          <a:effectLst/>
                        </a:rPr>
                        <a:t>$66,586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956023503"/>
                  </a:ext>
                </a:extLst>
              </a:tr>
              <a:tr h="335042">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tc>
                  <a:txBody>
                    <a:bodyPr/>
                    <a:lstStyle/>
                    <a:p>
                      <a:pPr algn="l" rtl="0" fontAlgn="b"/>
                      <a:r>
                        <a:rPr lang="en-US" sz="1400" u="none" strike="noStrike">
                          <a:effectLst/>
                        </a:rPr>
                        <a:t>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098235983"/>
                  </a:ext>
                </a:extLst>
              </a:tr>
              <a:tr h="343633">
                <a:tc>
                  <a:txBody>
                    <a:bodyPr/>
                    <a:lstStyle/>
                    <a:p>
                      <a:pPr algn="l" rtl="0" fontAlgn="b"/>
                      <a:r>
                        <a:rPr lang="en-US" sz="1600" u="none" strike="noStrike">
                          <a:effectLst/>
                        </a:rPr>
                        <a:t>Assessments</a:t>
                      </a:r>
                      <a:endParaRPr lang="en-US" sz="1600" b="1" i="0" u="none" strike="noStrike">
                        <a:solidFill>
                          <a:srgbClr val="000000"/>
                        </a:solidFill>
                        <a:effectLst/>
                        <a:latin typeface="Trebuchet MS" panose="020B0603020202020204" pitchFamily="34" charset="0"/>
                      </a:endParaRPr>
                    </a:p>
                  </a:txBody>
                  <a:tcPr marL="7620" marR="7620" marT="7620" marB="0" anchor="b"/>
                </a:tc>
                <a:tc>
                  <a:txBody>
                    <a:bodyPr/>
                    <a:lstStyle/>
                    <a:p>
                      <a:pPr algn="l" rtl="0" fontAlgn="b"/>
                      <a:r>
                        <a:rPr lang="en-US" sz="1400" u="none" strike="noStrike">
                          <a:effectLst/>
                        </a:rPr>
                        <a:t>$66,586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505231971"/>
                  </a:ext>
                </a:extLst>
              </a:tr>
              <a:tr h="335042">
                <a:tc>
                  <a:txBody>
                    <a:bodyPr/>
                    <a:lstStyle/>
                    <a:p>
                      <a:pPr algn="l" rtl="0" fontAlgn="b"/>
                      <a:r>
                        <a:rPr lang="en-US" sz="1400" u="none" strike="noStrike">
                          <a:effectLst/>
                        </a:rPr>
                        <a:t>31 units</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rtl="0" fontAlgn="b"/>
                      <a:r>
                        <a:rPr lang="en-US" sz="1400" u="none" strike="noStrike">
                          <a:effectLst/>
                        </a:rPr>
                        <a:t>$2,147.95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a:effectLst/>
                        </a:rPr>
                        <a:t> </a:t>
                      </a:r>
                      <a:endParaRPr lang="en-US" sz="18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51716870"/>
                  </a:ext>
                </a:extLst>
              </a:tr>
              <a:tr h="335042">
                <a:tc>
                  <a:txBody>
                    <a:bodyPr/>
                    <a:lstStyle/>
                    <a:p>
                      <a:pPr algn="l" rtl="0" fontAlgn="b"/>
                      <a:r>
                        <a:rPr lang="en-US" sz="1400" u="none" strike="noStrike">
                          <a:effectLst/>
                        </a:rPr>
                        <a:t>Per month</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rtl="0" fontAlgn="b"/>
                      <a:r>
                        <a:rPr lang="en-US" sz="1400" u="none" strike="noStrike">
                          <a:effectLst/>
                        </a:rPr>
                        <a:t>$179.00 </a:t>
                      </a:r>
                      <a:endParaRPr lang="en-US" sz="1400" b="0" i="0" u="none" strike="noStrike">
                        <a:solidFill>
                          <a:srgbClr val="000000"/>
                        </a:solidFill>
                        <a:effectLst/>
                        <a:latin typeface="Trebuchet MS" panose="020B0603020202020204" pitchFamily="34" charset="0"/>
                      </a:endParaRPr>
                    </a:p>
                  </a:txBody>
                  <a:tcPr marL="7620" marR="7620" marT="7620" marB="0" anchor="b"/>
                </a:tc>
                <a:tc>
                  <a:txBody>
                    <a:bodyPr/>
                    <a:lstStyle/>
                    <a:p>
                      <a:pPr algn="l" fontAlgn="b"/>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712064264"/>
                  </a:ext>
                </a:extLst>
              </a:tr>
            </a:tbl>
          </a:graphicData>
        </a:graphic>
      </p:graphicFrame>
    </p:spTree>
    <p:extLst>
      <p:ext uri="{BB962C8B-B14F-4D97-AF65-F5344CB8AC3E}">
        <p14:creationId xmlns:p14="http://schemas.microsoft.com/office/powerpoint/2010/main" val="4012979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CFD7-330A-E64E-82BD-527D14376751}"/>
              </a:ext>
            </a:extLst>
          </p:cNvPr>
          <p:cNvSpPr>
            <a:spLocks noGrp="1"/>
          </p:cNvSpPr>
          <p:nvPr>
            <p:ph type="title"/>
          </p:nvPr>
        </p:nvSpPr>
        <p:spPr>
          <a:xfrm>
            <a:off x="677334" y="609600"/>
            <a:ext cx="8596668" cy="762000"/>
          </a:xfrm>
        </p:spPr>
        <p:txBody>
          <a:bodyPr/>
          <a:lstStyle/>
          <a:p>
            <a:pPr algn="ctr"/>
            <a:r>
              <a:rPr lang="en-US" dirty="0"/>
              <a:t>WHAT ARE WE PAYING FOR?</a:t>
            </a:r>
          </a:p>
        </p:txBody>
      </p:sp>
      <p:sp>
        <p:nvSpPr>
          <p:cNvPr id="3" name="Content Placeholder 2">
            <a:extLst>
              <a:ext uri="{FF2B5EF4-FFF2-40B4-BE49-F238E27FC236}">
                <a16:creationId xmlns:a16="http://schemas.microsoft.com/office/drawing/2014/main" id="{5474EAC2-EFA6-5B44-8CAF-CC1C4C6323AA}"/>
              </a:ext>
            </a:extLst>
          </p:cNvPr>
          <p:cNvSpPr>
            <a:spLocks noGrp="1"/>
          </p:cNvSpPr>
          <p:nvPr>
            <p:ph idx="1"/>
          </p:nvPr>
        </p:nvSpPr>
        <p:spPr/>
        <p:txBody>
          <a:bodyPr>
            <a:normAutofit/>
          </a:bodyPr>
          <a:lstStyle/>
          <a:p>
            <a:r>
              <a:rPr lang="en-US" dirty="0">
                <a:solidFill>
                  <a:schemeClr val="tx1"/>
                </a:solidFill>
              </a:rPr>
              <a:t>Maintaining the common elements of the property including two ponds, wetlands, roads, storm water management system, entry gates, outdoor lighting</a:t>
            </a:r>
          </a:p>
          <a:p>
            <a:r>
              <a:rPr lang="en-US" u="sng" dirty="0">
                <a:solidFill>
                  <a:srgbClr val="FF0000"/>
                </a:solidFill>
              </a:rPr>
              <a:t>LARGEST EXPENSES</a:t>
            </a:r>
          </a:p>
          <a:p>
            <a:pPr lvl="2"/>
            <a:r>
              <a:rPr lang="en-US" dirty="0"/>
              <a:t>Grounds and Maintenance: $</a:t>
            </a:r>
            <a:r>
              <a:rPr lang="en-US" dirty="0">
                <a:latin typeface="Arial" panose="020B0604020202020204" pitchFamily="34" charset="0"/>
              </a:rPr>
              <a:t>26,121.39</a:t>
            </a:r>
            <a:r>
              <a:rPr lang="en-US" dirty="0"/>
              <a:t>/year including landscaping, mowing, mulch, trimming, pressure washing, pond maintenance, sprinkler repairs, planting, gate repairs, programming/maintenance, and pet waste stations.</a:t>
            </a:r>
          </a:p>
          <a:p>
            <a:pPr lvl="3"/>
            <a:r>
              <a:rPr lang="en-US" dirty="0"/>
              <a:t>1 entrance, 2 gates at entrance.</a:t>
            </a:r>
          </a:p>
          <a:p>
            <a:pPr lvl="3"/>
            <a:r>
              <a:rPr lang="en-US" dirty="0"/>
              <a:t>Landscaping- Mowing, edging, pruning</a:t>
            </a:r>
            <a:r>
              <a:rPr lang="en-US"/>
              <a:t>, ponds</a:t>
            </a:r>
            <a:endParaRPr lang="en-US" dirty="0"/>
          </a:p>
          <a:p>
            <a:pPr lvl="2"/>
            <a:r>
              <a:rPr lang="en-US" dirty="0"/>
              <a:t>Reserves,  $6,832.00 as set by engineering study </a:t>
            </a:r>
          </a:p>
          <a:p>
            <a:pPr lvl="2"/>
            <a:r>
              <a:rPr lang="en-US" dirty="0"/>
              <a:t>Utilities, gate telephones, lighting, irrigation in common areas, and trash services.</a:t>
            </a:r>
          </a:p>
        </p:txBody>
      </p:sp>
      <p:sp>
        <p:nvSpPr>
          <p:cNvPr id="4" name="Slide Number Placeholder 3">
            <a:extLst>
              <a:ext uri="{FF2B5EF4-FFF2-40B4-BE49-F238E27FC236}">
                <a16:creationId xmlns:a16="http://schemas.microsoft.com/office/drawing/2014/main" id="{8F72887D-1EA8-A947-ABDA-AC1523DA232B}"/>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1189294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CE3BA7-CD1F-8B4B-B4DE-7C813D87D4CE}"/>
              </a:ext>
            </a:extLst>
          </p:cNvPr>
          <p:cNvSpPr>
            <a:spLocks noGrp="1"/>
          </p:cNvSpPr>
          <p:nvPr>
            <p:ph idx="1"/>
          </p:nvPr>
        </p:nvSpPr>
        <p:spPr>
          <a:xfrm>
            <a:off x="905522" y="2165338"/>
            <a:ext cx="10431262" cy="3514010"/>
          </a:xfrm>
        </p:spPr>
        <p:txBody>
          <a:bodyPr>
            <a:normAutofit/>
          </a:bodyPr>
          <a:lstStyle/>
          <a:p>
            <a:pPr marL="0" indent="0">
              <a:buNone/>
            </a:pPr>
            <a:endParaRPr lang="en-US" dirty="0"/>
          </a:p>
          <a:p>
            <a:r>
              <a:rPr lang="en-US" dirty="0"/>
              <a:t>Florida State Statute 720, contains many of the legal requirements and restrictions that govern Homeowners Associations within the state of Florida.</a:t>
            </a:r>
          </a:p>
          <a:p>
            <a:r>
              <a:rPr lang="en-US" dirty="0"/>
              <a:t>The statute is very vast and covers many aspects of HOA operations, such as Board management, finances, and operations.  These provisions are included in the Whitetail Run CCnRs.</a:t>
            </a:r>
          </a:p>
          <a:p>
            <a:r>
              <a:rPr lang="en-US" dirty="0"/>
              <a:t>The full statute is available to review online - </a:t>
            </a:r>
            <a:r>
              <a:rPr lang="en-US" i="1" dirty="0">
                <a:hlinkClick r:id="rId2">
                  <a:extLst>
                    <a:ext uri="{A12FA001-AC4F-418D-AE19-62706E023703}">
                      <ahyp:hlinkClr xmlns:ahyp="http://schemas.microsoft.com/office/drawing/2018/hyperlinkcolor" val="tx"/>
                    </a:ext>
                  </a:extLst>
                </a:hlinkClick>
              </a:rPr>
              <a:t>http://www.leg.state.fl.us/statutes/index.cfm?App_mode=Display_Statute&amp;URL=0700-0799/0720/0720.html</a:t>
            </a:r>
            <a:endParaRPr lang="en-US" i="1" dirty="0"/>
          </a:p>
          <a:p>
            <a:endParaRPr lang="en-US" dirty="0"/>
          </a:p>
        </p:txBody>
      </p:sp>
      <p:sp>
        <p:nvSpPr>
          <p:cNvPr id="4" name="Title 1">
            <a:extLst>
              <a:ext uri="{FF2B5EF4-FFF2-40B4-BE49-F238E27FC236}">
                <a16:creationId xmlns:a16="http://schemas.microsoft.com/office/drawing/2014/main" id="{8C2DEF24-43A7-4616-8CA2-E2EE5125F119}"/>
              </a:ext>
            </a:extLst>
          </p:cNvPr>
          <p:cNvSpPr txBox="1">
            <a:spLocks/>
          </p:cNvSpPr>
          <p:nvPr/>
        </p:nvSpPr>
        <p:spPr bwMode="black">
          <a:xfrm>
            <a:off x="1197864" y="755759"/>
            <a:ext cx="8334631" cy="1047565"/>
          </a:xfrm>
          <a:prstGeom prst="rect">
            <a:avLst/>
          </a:prstGeom>
          <a:solidFill>
            <a:srgbClr val="FFFFFF"/>
          </a:solidFill>
          <a:ln w="31750" cap="sq">
            <a:no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solidFill>
                  <a:schemeClr val="accent1"/>
                </a:solidFill>
              </a:rPr>
              <a:t>Florida State Statute 720</a:t>
            </a:r>
            <a:br>
              <a:rPr lang="en-US" dirty="0">
                <a:solidFill>
                  <a:schemeClr val="accent1"/>
                </a:solidFill>
              </a:rPr>
            </a:br>
            <a:r>
              <a:rPr lang="en-US" dirty="0">
                <a:solidFill>
                  <a:schemeClr val="accent1"/>
                </a:solidFill>
              </a:rPr>
              <a:t>Homeowners' Associations: HIGHLIGHTS</a:t>
            </a:r>
          </a:p>
        </p:txBody>
      </p:sp>
      <p:sp>
        <p:nvSpPr>
          <p:cNvPr id="2" name="Slide Number Placeholder 1">
            <a:extLst>
              <a:ext uri="{FF2B5EF4-FFF2-40B4-BE49-F238E27FC236}">
                <a16:creationId xmlns:a16="http://schemas.microsoft.com/office/drawing/2014/main" id="{2A1F42B1-0745-BE4C-8B0D-330B4C5F5A5A}"/>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199282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CE3BA7-CD1F-8B4B-B4DE-7C813D87D4CE}"/>
              </a:ext>
            </a:extLst>
          </p:cNvPr>
          <p:cNvSpPr>
            <a:spLocks noGrp="1"/>
          </p:cNvSpPr>
          <p:nvPr>
            <p:ph idx="1"/>
          </p:nvPr>
        </p:nvSpPr>
        <p:spPr>
          <a:xfrm>
            <a:off x="905522" y="1846555"/>
            <a:ext cx="10431262" cy="4487661"/>
          </a:xfrm>
        </p:spPr>
        <p:txBody>
          <a:bodyPr>
            <a:normAutofit lnSpcReduction="10000"/>
          </a:bodyPr>
          <a:lstStyle/>
          <a:p>
            <a:r>
              <a:rPr lang="en-US" sz="1600" dirty="0"/>
              <a:t>(2) BOARD MEETINGS.—</a:t>
            </a:r>
          </a:p>
          <a:p>
            <a:r>
              <a:rPr lang="en-US" sz="1600" dirty="0"/>
              <a:t>(a) Members of the board of administration may use e-mail as a means of communication but may not cast a vote on an association matter via e-mail. A meeting of the board of directors of an association occurs whenever a quorum of the board gathers to conduct association business. Meetings of the board must be open to all members, except for meetings between the board and its attorney with respect to proposed or pending litigation where the contents of the discussion would otherwise be governed by the attorney-client privilege…</a:t>
            </a:r>
          </a:p>
          <a:p>
            <a:r>
              <a:rPr lang="en-US" sz="1600" dirty="0"/>
              <a:t>(b) Members have the right to attend all meetings of the board. The right to attend such meetings includes the right to speak at such meetings with reference to all designated items. The association may adopt written reasonable rules expanding the right of members to speak and governing the frequency, duration, and other manner of member statements, which rules must be consistent with this paragraph and may include a sign-up sheet for members wishing to speak. Notwithstanding any other law, meetings between the board or a committee and the association’s attorney to discuss proposed or pending litigation or meetings of the board held for the purpose of discussing personnel matters are not required to be open to the members other than directors.</a:t>
            </a:r>
          </a:p>
          <a:p>
            <a:r>
              <a:rPr lang="en-US" sz="1600" dirty="0"/>
              <a:t>(c) The bylaws shall provide the following for giving notice to parcel owners and members of all board meetings and, if they do not do so, such meetings shall not be legal. </a:t>
            </a:r>
          </a:p>
        </p:txBody>
      </p:sp>
      <p:sp>
        <p:nvSpPr>
          <p:cNvPr id="4" name="Title 1">
            <a:extLst>
              <a:ext uri="{FF2B5EF4-FFF2-40B4-BE49-F238E27FC236}">
                <a16:creationId xmlns:a16="http://schemas.microsoft.com/office/drawing/2014/main" id="{8C2DEF24-43A7-4616-8CA2-E2EE5125F119}"/>
              </a:ext>
            </a:extLst>
          </p:cNvPr>
          <p:cNvSpPr txBox="1">
            <a:spLocks/>
          </p:cNvSpPr>
          <p:nvPr/>
        </p:nvSpPr>
        <p:spPr bwMode="black">
          <a:xfrm>
            <a:off x="905522" y="523783"/>
            <a:ext cx="10431262" cy="1047565"/>
          </a:xfrm>
          <a:prstGeom prst="rect">
            <a:avLst/>
          </a:prstGeom>
          <a:noFill/>
          <a:ln w="31750" cap="sq">
            <a:no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solidFill>
                  <a:schemeClr val="accent1"/>
                </a:solidFill>
              </a:rPr>
              <a:t>Florida State Statute 720</a:t>
            </a:r>
            <a:br>
              <a:rPr lang="en-US" dirty="0">
                <a:solidFill>
                  <a:schemeClr val="accent1"/>
                </a:solidFill>
              </a:rPr>
            </a:br>
            <a:r>
              <a:rPr lang="en-US" dirty="0">
                <a:solidFill>
                  <a:schemeClr val="accent1"/>
                </a:solidFill>
              </a:rPr>
              <a:t>Homeowners' Associations: HIGHLIGHTS</a:t>
            </a:r>
          </a:p>
        </p:txBody>
      </p:sp>
      <p:sp>
        <p:nvSpPr>
          <p:cNvPr id="2" name="Slide Number Placeholder 1">
            <a:extLst>
              <a:ext uri="{FF2B5EF4-FFF2-40B4-BE49-F238E27FC236}">
                <a16:creationId xmlns:a16="http://schemas.microsoft.com/office/drawing/2014/main" id="{92446A60-FB79-7D41-BD19-E8A2665C693F}"/>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Tree>
    <p:extLst>
      <p:ext uri="{BB962C8B-B14F-4D97-AF65-F5344CB8AC3E}">
        <p14:creationId xmlns:p14="http://schemas.microsoft.com/office/powerpoint/2010/main" val="340289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CE3BA7-CD1F-8B4B-B4DE-7C813D87D4CE}"/>
              </a:ext>
            </a:extLst>
          </p:cNvPr>
          <p:cNvSpPr>
            <a:spLocks noGrp="1"/>
          </p:cNvSpPr>
          <p:nvPr>
            <p:ph idx="1"/>
          </p:nvPr>
        </p:nvSpPr>
        <p:spPr>
          <a:xfrm>
            <a:off x="905521" y="1899821"/>
            <a:ext cx="10431261" cy="4314547"/>
          </a:xfrm>
        </p:spPr>
        <p:txBody>
          <a:bodyPr>
            <a:normAutofit fontScale="70000" lnSpcReduction="20000"/>
          </a:bodyPr>
          <a:lstStyle/>
          <a:p>
            <a:r>
              <a:rPr lang="en-US" dirty="0"/>
              <a:t>(9) ELECTIONS AND BOARD VACANCIES.—(a) Elections of directors must be conducted in accordance with the procedures set forth in the governing documents of the association. Except as provided in paragraph (b), all members of the association are eligible to serve on the board of directors, and a member may nominate himself or herself as a candidate for the board at a meeting where the election is to be held; provided, however, that if the election process allows candidates to be nominated in advance of the meeting, the association is not required to allow nominations at the meeting... ... Any challenge to the election process must be commenced within 60 days after the election results are announced.</a:t>
            </a:r>
          </a:p>
          <a:p>
            <a:r>
              <a:rPr lang="en-US" dirty="0"/>
              <a:t>(b) A person who is delinquent in the payment of any fee, fine, or other monetary obligation to the association on the day that he or she could last nominate himself or herself or be nominated for the board may not seek election to the board, and his or her name shall not be listed on the ballot. A person serving as a board member who becomes more than 90 days delinquent in the payment of any fee, fine, or other monetary obligation to the association shall be deemed to have abandoned his or her seat on the board, creating a vacancy on the board to be filled according to law. For purposes of this paragraph, the term “any fee, fine, or other monetary obligation” means any delinquency to the association with respect to any parcel. A person who has been convicted of any felony in this state or in a United States District or Territorial Court, or has been convicted of any offense in another jurisdiction which would be considered a felony if committed in this state, may not seek election to the board and is not eligible for board membership unless such felon’s civil rights have been restored for at least 5 years as of the date on which such person seeks election to the board…</a:t>
            </a:r>
          </a:p>
          <a:p>
            <a:r>
              <a:rPr lang="en-US" dirty="0"/>
              <a:t>(c) Any election dispute between a member and an association must be submitted to mandatory binding arbitration with the division. Such proceedings must be conducted in the manner provided by s. 718.1255 and the procedural rules adopted by the division. Unless otherwise provided in the bylaws, any vacancy occurring on the board before the expiration of a term may be filled by an affirmative vote of the majority of the remaining directors, even if the remaining directors constitute less than a quorum, or by the sole remaining director. In the alternative, a board may hold an election to fill the vacancy, in which case the election procedures must conform to the requirements of the governing documents. Unless otherwise provided in the bylaws, a board member appointed or elected under this section is appointed for the unexpired term of the seat being filled. Filling vacancies created by recall is governed by s. 720.303(10) and rules adopted by the division.</a:t>
            </a:r>
          </a:p>
        </p:txBody>
      </p:sp>
      <p:sp>
        <p:nvSpPr>
          <p:cNvPr id="4" name="Title 1">
            <a:extLst>
              <a:ext uri="{FF2B5EF4-FFF2-40B4-BE49-F238E27FC236}">
                <a16:creationId xmlns:a16="http://schemas.microsoft.com/office/drawing/2014/main" id="{2A1C6B29-32E3-4015-8073-4394385FC2C4}"/>
              </a:ext>
            </a:extLst>
          </p:cNvPr>
          <p:cNvSpPr txBox="1">
            <a:spLocks/>
          </p:cNvSpPr>
          <p:nvPr/>
        </p:nvSpPr>
        <p:spPr bwMode="black">
          <a:xfrm>
            <a:off x="1683026" y="523783"/>
            <a:ext cx="7662142" cy="1047565"/>
          </a:xfrm>
          <a:prstGeom prst="rect">
            <a:avLst/>
          </a:prstGeom>
          <a:solidFill>
            <a:srgbClr val="FFFFFF"/>
          </a:solidFill>
          <a:ln w="31750" cap="sq">
            <a:no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solidFill>
                  <a:schemeClr val="accent1"/>
                </a:solidFill>
              </a:rPr>
              <a:t>Florida State Statute 720</a:t>
            </a:r>
            <a:br>
              <a:rPr lang="en-US" dirty="0">
                <a:solidFill>
                  <a:schemeClr val="accent1"/>
                </a:solidFill>
              </a:rPr>
            </a:br>
            <a:r>
              <a:rPr lang="en-US" dirty="0">
                <a:solidFill>
                  <a:schemeClr val="accent1"/>
                </a:solidFill>
              </a:rPr>
              <a:t>Homeowners' Associations: HIGHLIGHTS</a:t>
            </a:r>
          </a:p>
        </p:txBody>
      </p:sp>
      <p:sp>
        <p:nvSpPr>
          <p:cNvPr id="2" name="Slide Number Placeholder 1">
            <a:extLst>
              <a:ext uri="{FF2B5EF4-FFF2-40B4-BE49-F238E27FC236}">
                <a16:creationId xmlns:a16="http://schemas.microsoft.com/office/drawing/2014/main" id="{5ACD9292-9830-994A-95E4-56A745CC57A1}"/>
              </a:ext>
            </a:extLst>
          </p:cNvPr>
          <p:cNvSpPr>
            <a:spLocks noGrp="1"/>
          </p:cNvSpPr>
          <p:nvPr>
            <p:ph type="sldNum" sz="quarter" idx="12"/>
          </p:nvPr>
        </p:nvSpPr>
        <p:spPr/>
        <p:txBody>
          <a:bodyPr/>
          <a:lstStyle/>
          <a:p>
            <a:fld id="{8A7A6979-0714-4377-B894-6BE4C2D6E202}" type="slidenum">
              <a:rPr lang="en-US" smtClean="0"/>
              <a:pPr/>
              <a:t>8</a:t>
            </a:fld>
            <a:endParaRPr lang="en-US" dirty="0"/>
          </a:p>
        </p:txBody>
      </p:sp>
    </p:spTree>
    <p:extLst>
      <p:ext uri="{BB962C8B-B14F-4D97-AF65-F5344CB8AC3E}">
        <p14:creationId xmlns:p14="http://schemas.microsoft.com/office/powerpoint/2010/main" val="371128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CE3BA7-CD1F-8B4B-B4DE-7C813D87D4CE}"/>
              </a:ext>
            </a:extLst>
          </p:cNvPr>
          <p:cNvSpPr>
            <a:spLocks noGrp="1"/>
          </p:cNvSpPr>
          <p:nvPr>
            <p:ph idx="1"/>
          </p:nvPr>
        </p:nvSpPr>
        <p:spPr>
          <a:xfrm>
            <a:off x="905521" y="1899821"/>
            <a:ext cx="10431261" cy="4314547"/>
          </a:xfrm>
        </p:spPr>
        <p:txBody>
          <a:bodyPr>
            <a:normAutofit fontScale="92500" lnSpcReduction="20000"/>
          </a:bodyPr>
          <a:lstStyle/>
          <a:p>
            <a:r>
              <a:rPr lang="en-US" b="1" dirty="0"/>
              <a:t>720.311 Dispute resolution.</a:t>
            </a:r>
            <a:r>
              <a:rPr lang="en-US" dirty="0"/>
              <a:t>—(1) The Legislature finds that alternative dispute resolution has made progress in reducing court dockets and trials and in offering a more efficient, cost-effective option to litigation. The filing of any petition for arbitration or the serving of a demand for </a:t>
            </a:r>
            <a:r>
              <a:rPr lang="en-US" dirty="0" err="1"/>
              <a:t>presuit</a:t>
            </a:r>
            <a:r>
              <a:rPr lang="en-US" dirty="0"/>
              <a:t> mediation as provided for in this section shall toll the applicable statute of limitations… </a:t>
            </a:r>
          </a:p>
          <a:p>
            <a:r>
              <a:rPr lang="en-US" dirty="0"/>
              <a:t>(2)(a) Disputes between an association and a parcel owner regarding use of or changes to the parcel or the common areas and other covenant enforcement disputes, disputes regarding amendments to the association documents, disputes regarding meetings of the board and committees appointed by the board, membership meetings not including election meetings, and access to the official records of the association shall be the subject of a demand for </a:t>
            </a:r>
            <a:r>
              <a:rPr lang="en-US" dirty="0" err="1"/>
              <a:t>presuit</a:t>
            </a:r>
            <a:r>
              <a:rPr lang="en-US" dirty="0"/>
              <a:t> mediation served by an aggrieved party before the dispute is filed in court. </a:t>
            </a:r>
            <a:r>
              <a:rPr lang="en-US" dirty="0" err="1"/>
              <a:t>Presuit</a:t>
            </a:r>
            <a:r>
              <a:rPr lang="en-US" dirty="0"/>
              <a:t> mediation proceedings must be conducted in accordance with the applicable Florida Rules of Civil Procedure, and these proceedings are privileged and confidential to the same extent as court-ordered mediation. Disputes subject to </a:t>
            </a:r>
            <a:r>
              <a:rPr lang="en-US" dirty="0" err="1"/>
              <a:t>presuit</a:t>
            </a:r>
            <a:r>
              <a:rPr lang="en-US" dirty="0"/>
              <a:t> mediation under this section shall not include the collection of any assessment, fine, or other financial obligation, including attorney’s fees and costs, claimed to be due or any action to enforce a prior mediation settlement agreement between the parties... ...Persons who are not parties to the dispute may not attend the </a:t>
            </a:r>
            <a:r>
              <a:rPr lang="en-US" dirty="0" err="1"/>
              <a:t>presuit</a:t>
            </a:r>
            <a:r>
              <a:rPr lang="en-US" dirty="0"/>
              <a:t> mediation conference without the consent of all parties, except for counsel for the parties and a corporate representative designated by the association. When mediation is attended by a quorum of the board, such mediation is not a board meeting for purposes of notice and participation set forth in s. 720.303…</a:t>
            </a:r>
          </a:p>
        </p:txBody>
      </p:sp>
      <p:sp>
        <p:nvSpPr>
          <p:cNvPr id="4" name="Title 1">
            <a:extLst>
              <a:ext uri="{FF2B5EF4-FFF2-40B4-BE49-F238E27FC236}">
                <a16:creationId xmlns:a16="http://schemas.microsoft.com/office/drawing/2014/main" id="{2A1C6B29-32E3-4015-8073-4394385FC2C4}"/>
              </a:ext>
            </a:extLst>
          </p:cNvPr>
          <p:cNvSpPr txBox="1">
            <a:spLocks/>
          </p:cNvSpPr>
          <p:nvPr/>
        </p:nvSpPr>
        <p:spPr bwMode="black">
          <a:xfrm>
            <a:off x="1577009" y="643632"/>
            <a:ext cx="7894398" cy="1047565"/>
          </a:xfrm>
          <a:prstGeom prst="rect">
            <a:avLst/>
          </a:prstGeom>
          <a:solidFill>
            <a:srgbClr val="FFFFFF"/>
          </a:solidFill>
          <a:ln w="31750" cap="sq">
            <a:no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a:solidFill>
                  <a:schemeClr val="accent1"/>
                </a:solidFill>
              </a:rPr>
              <a:t>Florida State Statute 720</a:t>
            </a:r>
            <a:br>
              <a:rPr lang="en-US" dirty="0">
                <a:solidFill>
                  <a:schemeClr val="accent1"/>
                </a:solidFill>
              </a:rPr>
            </a:br>
            <a:r>
              <a:rPr lang="en-US" dirty="0">
                <a:solidFill>
                  <a:schemeClr val="accent1"/>
                </a:solidFill>
              </a:rPr>
              <a:t>Homeowners' Associations: HIGHLIGHTS</a:t>
            </a:r>
          </a:p>
        </p:txBody>
      </p:sp>
      <p:sp>
        <p:nvSpPr>
          <p:cNvPr id="2" name="Slide Number Placeholder 1">
            <a:extLst>
              <a:ext uri="{FF2B5EF4-FFF2-40B4-BE49-F238E27FC236}">
                <a16:creationId xmlns:a16="http://schemas.microsoft.com/office/drawing/2014/main" id="{F3C8E195-C93A-C448-A0FE-7AC698680DF7}"/>
              </a:ext>
            </a:extLst>
          </p:cNvPr>
          <p:cNvSpPr>
            <a:spLocks noGrp="1"/>
          </p:cNvSpPr>
          <p:nvPr>
            <p:ph type="sldNum" sz="quarter" idx="12"/>
          </p:nvPr>
        </p:nvSpPr>
        <p:spPr/>
        <p:txBody>
          <a:bodyPr/>
          <a:lstStyle/>
          <a:p>
            <a:fld id="{8A7A6979-0714-4377-B894-6BE4C2D6E202}" type="slidenum">
              <a:rPr lang="en-US" smtClean="0"/>
              <a:pPr/>
              <a:t>9</a:t>
            </a:fld>
            <a:endParaRPr lang="en-US" dirty="0"/>
          </a:p>
        </p:txBody>
      </p:sp>
    </p:spTree>
    <p:extLst>
      <p:ext uri="{BB962C8B-B14F-4D97-AF65-F5344CB8AC3E}">
        <p14:creationId xmlns:p14="http://schemas.microsoft.com/office/powerpoint/2010/main" val="3168666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{016E9CC6-92EF-0944-A683-A04DAC98360A}tf10001060</Template>
  <TotalTime>3239</TotalTime>
  <Words>3013</Words>
  <Application>Microsoft Office PowerPoint</Application>
  <PresentationFormat>Widescreen</PresentationFormat>
  <Paragraphs>161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WHITETAIL RUN HOA Governance Workshop</vt:lpstr>
      <vt:lpstr>TOPICS TO COVER</vt:lpstr>
      <vt:lpstr>BUDGET AND FINANCES</vt:lpstr>
      <vt:lpstr>BUDGET AND FINANCES</vt:lpstr>
      <vt:lpstr>WHAT ARE WE PAYING FOR?</vt:lpstr>
      <vt:lpstr>PowerPoint Presentation</vt:lpstr>
      <vt:lpstr>PowerPoint Presentation</vt:lpstr>
      <vt:lpstr>PowerPoint Presentation</vt:lpstr>
      <vt:lpstr>PowerPoint Presentation</vt:lpstr>
      <vt:lpstr>PowerPoint Presentation</vt:lpstr>
      <vt:lpstr>BOARD OF DIRECTORS</vt:lpstr>
      <vt:lpstr>ARTICLES OF INCORPORATION</vt:lpstr>
      <vt:lpstr>BYLAWS</vt:lpstr>
      <vt:lpstr>BYLAWS</vt:lpstr>
      <vt:lpstr>DECLARATION OF COVENANTS, CONDITIONS, RESTRICTIONS AND EASEMENTS (CC&amp;R’S)</vt:lpstr>
      <vt:lpstr>ACC: ARCHITECTURAL GUIDELINES, STANDARDS AND CRITERIA</vt:lpstr>
      <vt:lpstr>ACC: ARCHITECTURAL GUIDELINES, STANDARDS AND CRITERIA</vt:lpstr>
      <vt:lpstr>ACC: ARCHITECTURAL GUIDELINES, STANDARDS AND CRITERIA</vt:lpstr>
      <vt:lpstr>COMMUNICATION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BRADFORD CREEK HOA TRAINING</dc:title>
  <dc:creator>Marie Bibbs</dc:creator>
  <cp:lastModifiedBy>Jordan Wyatt</cp:lastModifiedBy>
  <cp:revision>61</cp:revision>
  <dcterms:created xsi:type="dcterms:W3CDTF">2021-02-08T20:46:31Z</dcterms:created>
  <dcterms:modified xsi:type="dcterms:W3CDTF">2021-03-02T15:18:58Z</dcterms:modified>
</cp:coreProperties>
</file>